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4"/>
  </p:notesMasterIdLst>
  <p:sldIdLst>
    <p:sldId id="258" r:id="rId2"/>
    <p:sldId id="257" r:id="rId3"/>
  </p:sldIdLst>
  <p:sldSz cx="6858000" cy="9144000" type="screen4x3"/>
  <p:notesSz cx="6735763" cy="98663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006" autoAdjust="0"/>
    <p:restoredTop sz="94660"/>
  </p:normalViewPr>
  <p:slideViewPr>
    <p:cSldViewPr snapToGrid="0">
      <p:cViewPr>
        <p:scale>
          <a:sx n="99" d="100"/>
          <a:sy n="99" d="100"/>
        </p:scale>
        <p:origin x="1685" y="-114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8831" cy="495029"/>
          </a:xfrm>
          <a:prstGeom prst="rect">
            <a:avLst/>
          </a:prstGeom>
        </p:spPr>
        <p:txBody>
          <a:bodyPr vert="horz" lIns="90343" tIns="45171" rIns="90343" bIns="45171"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5373" y="0"/>
            <a:ext cx="2918831" cy="495029"/>
          </a:xfrm>
          <a:prstGeom prst="rect">
            <a:avLst/>
          </a:prstGeom>
        </p:spPr>
        <p:txBody>
          <a:bodyPr vert="horz" lIns="90343" tIns="45171" rIns="90343" bIns="45171" rtlCol="0"/>
          <a:lstStyle>
            <a:lvl1pPr algn="r">
              <a:defRPr sz="1200"/>
            </a:lvl1pPr>
          </a:lstStyle>
          <a:p>
            <a:fld id="{45DA0C70-426E-4FA6-9658-C14A48B2C893}" type="datetimeFigureOut">
              <a:rPr kumimoji="1" lang="ja-JP" altLang="en-US" smtClean="0"/>
              <a:t>2026/2/26</a:t>
            </a:fld>
            <a:endParaRPr kumimoji="1" lang="ja-JP" altLang="en-US"/>
          </a:p>
        </p:txBody>
      </p:sp>
      <p:sp>
        <p:nvSpPr>
          <p:cNvPr id="4" name="スライド イメージ プレースホルダー 3"/>
          <p:cNvSpPr>
            <a:spLocks noGrp="1" noRot="1" noChangeAspect="1"/>
          </p:cNvSpPr>
          <p:nvPr>
            <p:ph type="sldImg" idx="2"/>
          </p:nvPr>
        </p:nvSpPr>
        <p:spPr>
          <a:xfrm>
            <a:off x="2119313" y="1233488"/>
            <a:ext cx="2497137" cy="3330575"/>
          </a:xfrm>
          <a:prstGeom prst="rect">
            <a:avLst/>
          </a:prstGeom>
          <a:noFill/>
          <a:ln w="12700">
            <a:solidFill>
              <a:prstClr val="black"/>
            </a:solidFill>
          </a:ln>
        </p:spPr>
        <p:txBody>
          <a:bodyPr vert="horz" lIns="90343" tIns="45171" rIns="90343" bIns="45171" rtlCol="0" anchor="ctr"/>
          <a:lstStyle/>
          <a:p>
            <a:endParaRPr lang="ja-JP" altLang="en-US"/>
          </a:p>
        </p:txBody>
      </p:sp>
      <p:sp>
        <p:nvSpPr>
          <p:cNvPr id="5" name="ノート プレースホルダー 4"/>
          <p:cNvSpPr>
            <a:spLocks noGrp="1"/>
          </p:cNvSpPr>
          <p:nvPr>
            <p:ph type="body" sz="quarter" idx="3"/>
          </p:nvPr>
        </p:nvSpPr>
        <p:spPr>
          <a:xfrm>
            <a:off x="673577" y="4748163"/>
            <a:ext cx="5388610" cy="3884861"/>
          </a:xfrm>
          <a:prstGeom prst="rect">
            <a:avLst/>
          </a:prstGeom>
        </p:spPr>
        <p:txBody>
          <a:bodyPr vert="horz" lIns="90343" tIns="45171" rIns="90343" bIns="45171"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371286"/>
            <a:ext cx="2918831" cy="495028"/>
          </a:xfrm>
          <a:prstGeom prst="rect">
            <a:avLst/>
          </a:prstGeom>
        </p:spPr>
        <p:txBody>
          <a:bodyPr vert="horz" lIns="90343" tIns="45171" rIns="90343" bIns="45171"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5373" y="9371286"/>
            <a:ext cx="2918831" cy="495028"/>
          </a:xfrm>
          <a:prstGeom prst="rect">
            <a:avLst/>
          </a:prstGeom>
        </p:spPr>
        <p:txBody>
          <a:bodyPr vert="horz" lIns="90343" tIns="45171" rIns="90343" bIns="45171" rtlCol="0" anchor="b"/>
          <a:lstStyle>
            <a:lvl1pPr algn="r">
              <a:defRPr sz="1200"/>
            </a:lvl1pPr>
          </a:lstStyle>
          <a:p>
            <a:fld id="{12A61031-F419-4467-9F64-D1C0A51E2F24}" type="slidenum">
              <a:rPr kumimoji="1" lang="ja-JP" altLang="en-US" smtClean="0"/>
              <a:t>‹#›</a:t>
            </a:fld>
            <a:endParaRPr kumimoji="1" lang="ja-JP" altLang="en-US"/>
          </a:p>
        </p:txBody>
      </p:sp>
    </p:spTree>
    <p:extLst>
      <p:ext uri="{BB962C8B-B14F-4D97-AF65-F5344CB8AC3E}">
        <p14:creationId xmlns:p14="http://schemas.microsoft.com/office/powerpoint/2010/main" val="1385643236"/>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12A61031-F419-4467-9F64-D1C0A51E2F24}" type="slidenum">
              <a:rPr kumimoji="1" lang="ja-JP" altLang="en-US" smtClean="0"/>
              <a:t>2</a:t>
            </a:fld>
            <a:endParaRPr kumimoji="1" lang="ja-JP" altLang="en-US"/>
          </a:p>
        </p:txBody>
      </p:sp>
    </p:spTree>
    <p:extLst>
      <p:ext uri="{BB962C8B-B14F-4D97-AF65-F5344CB8AC3E}">
        <p14:creationId xmlns:p14="http://schemas.microsoft.com/office/powerpoint/2010/main" val="425337926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496484"/>
            <a:ext cx="5829300" cy="3183467"/>
          </a:xfrm>
        </p:spPr>
        <p:txBody>
          <a:bodyPr anchor="b"/>
          <a:lstStyle>
            <a:lvl1pPr algn="ctr">
              <a:defRPr sz="4500"/>
            </a:lvl1pPr>
          </a:lstStyle>
          <a:p>
            <a:r>
              <a:rPr lang="ja-JP" altLang="en-US"/>
              <a:t>マスター タイトルの書式設定</a:t>
            </a:r>
            <a:endParaRPr lang="en-US" dirty="0"/>
          </a:p>
        </p:txBody>
      </p:sp>
      <p:sp>
        <p:nvSpPr>
          <p:cNvPr id="3" name="Subtitle 2"/>
          <p:cNvSpPr>
            <a:spLocks noGrp="1"/>
          </p:cNvSpPr>
          <p:nvPr>
            <p:ph type="subTitle" idx="1"/>
          </p:nvPr>
        </p:nvSpPr>
        <p:spPr>
          <a:xfrm>
            <a:off x="857250" y="4802717"/>
            <a:ext cx="5143500" cy="2207683"/>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B1FBDAD2-0DA6-428E-AB35-B3D966EFBCA9}" type="datetimeFigureOut">
              <a:rPr kumimoji="1" lang="ja-JP" altLang="en-US" smtClean="0"/>
              <a:t>2026/2/26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110F2AD-2EFF-467E-BA79-1DE3A3A962DA}" type="slidenum">
              <a:rPr kumimoji="1" lang="ja-JP" altLang="en-US" smtClean="0"/>
              <a:t>‹#›</a:t>
            </a:fld>
            <a:endParaRPr kumimoji="1" lang="ja-JP" altLang="en-US"/>
          </a:p>
        </p:txBody>
      </p:sp>
    </p:spTree>
    <p:extLst>
      <p:ext uri="{BB962C8B-B14F-4D97-AF65-F5344CB8AC3E}">
        <p14:creationId xmlns:p14="http://schemas.microsoft.com/office/powerpoint/2010/main" val="368066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1FBDAD2-0DA6-428E-AB35-B3D966EFBCA9}" type="datetimeFigureOut">
              <a:rPr kumimoji="1" lang="ja-JP" altLang="en-US" smtClean="0"/>
              <a:t>2026/2/26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110F2AD-2EFF-467E-BA79-1DE3A3A962DA}" type="slidenum">
              <a:rPr kumimoji="1" lang="ja-JP" altLang="en-US" smtClean="0"/>
              <a:t>‹#›</a:t>
            </a:fld>
            <a:endParaRPr kumimoji="1" lang="ja-JP" altLang="en-US"/>
          </a:p>
        </p:txBody>
      </p:sp>
    </p:spTree>
    <p:extLst>
      <p:ext uri="{BB962C8B-B14F-4D97-AF65-F5344CB8AC3E}">
        <p14:creationId xmlns:p14="http://schemas.microsoft.com/office/powerpoint/2010/main" val="5037244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486834"/>
            <a:ext cx="1478756" cy="7749117"/>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471488" y="486834"/>
            <a:ext cx="4350544" cy="774911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1FBDAD2-0DA6-428E-AB35-B3D966EFBCA9}" type="datetimeFigureOut">
              <a:rPr kumimoji="1" lang="ja-JP" altLang="en-US" smtClean="0"/>
              <a:t>2026/2/26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110F2AD-2EFF-467E-BA79-1DE3A3A962DA}" type="slidenum">
              <a:rPr kumimoji="1" lang="ja-JP" altLang="en-US" smtClean="0"/>
              <a:t>‹#›</a:t>
            </a:fld>
            <a:endParaRPr kumimoji="1" lang="ja-JP" altLang="en-US"/>
          </a:p>
        </p:txBody>
      </p:sp>
    </p:spTree>
    <p:extLst>
      <p:ext uri="{BB962C8B-B14F-4D97-AF65-F5344CB8AC3E}">
        <p14:creationId xmlns:p14="http://schemas.microsoft.com/office/powerpoint/2010/main" val="22674451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1FBDAD2-0DA6-428E-AB35-B3D966EFBCA9}" type="datetimeFigureOut">
              <a:rPr kumimoji="1" lang="ja-JP" altLang="en-US" smtClean="0"/>
              <a:t>2026/2/26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110F2AD-2EFF-467E-BA79-1DE3A3A962DA}" type="slidenum">
              <a:rPr kumimoji="1" lang="ja-JP" altLang="en-US" smtClean="0"/>
              <a:t>‹#›</a:t>
            </a:fld>
            <a:endParaRPr kumimoji="1" lang="ja-JP" altLang="en-US"/>
          </a:p>
        </p:txBody>
      </p:sp>
    </p:spTree>
    <p:extLst>
      <p:ext uri="{BB962C8B-B14F-4D97-AF65-F5344CB8AC3E}">
        <p14:creationId xmlns:p14="http://schemas.microsoft.com/office/powerpoint/2010/main" val="21373364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279653"/>
            <a:ext cx="5915025" cy="3803649"/>
          </a:xfrm>
        </p:spPr>
        <p:txBody>
          <a:bodyPr anchor="b"/>
          <a:lstStyle>
            <a:lvl1pPr>
              <a:defRPr sz="45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467916" y="6119286"/>
            <a:ext cx="5915025" cy="2000249"/>
          </a:xfrm>
        </p:spPr>
        <p:txBody>
          <a:bodyPr/>
          <a:lstStyle>
            <a:lvl1pPr marL="0" indent="0">
              <a:buNone/>
              <a:defRPr sz="1800">
                <a:solidFill>
                  <a:schemeClr val="tx1">
                    <a:tint val="82000"/>
                  </a:schemeClr>
                </a:solidFill>
              </a:defRPr>
            </a:lvl1pPr>
            <a:lvl2pPr marL="342900" indent="0">
              <a:buNone/>
              <a:defRPr sz="1500">
                <a:solidFill>
                  <a:schemeClr val="tx1">
                    <a:tint val="82000"/>
                  </a:schemeClr>
                </a:solidFill>
              </a:defRPr>
            </a:lvl2pPr>
            <a:lvl3pPr marL="685800" indent="0">
              <a:buNone/>
              <a:defRPr sz="1350">
                <a:solidFill>
                  <a:schemeClr val="tx1">
                    <a:tint val="82000"/>
                  </a:schemeClr>
                </a:solidFill>
              </a:defRPr>
            </a:lvl3pPr>
            <a:lvl4pPr marL="1028700" indent="0">
              <a:buNone/>
              <a:defRPr sz="1200">
                <a:solidFill>
                  <a:schemeClr val="tx1">
                    <a:tint val="82000"/>
                  </a:schemeClr>
                </a:solidFill>
              </a:defRPr>
            </a:lvl4pPr>
            <a:lvl5pPr marL="1371600" indent="0">
              <a:buNone/>
              <a:defRPr sz="1200">
                <a:solidFill>
                  <a:schemeClr val="tx1">
                    <a:tint val="82000"/>
                  </a:schemeClr>
                </a:solidFill>
              </a:defRPr>
            </a:lvl5pPr>
            <a:lvl6pPr marL="1714500" indent="0">
              <a:buNone/>
              <a:defRPr sz="1200">
                <a:solidFill>
                  <a:schemeClr val="tx1">
                    <a:tint val="82000"/>
                  </a:schemeClr>
                </a:solidFill>
              </a:defRPr>
            </a:lvl6pPr>
            <a:lvl7pPr marL="2057400" indent="0">
              <a:buNone/>
              <a:defRPr sz="1200">
                <a:solidFill>
                  <a:schemeClr val="tx1">
                    <a:tint val="82000"/>
                  </a:schemeClr>
                </a:solidFill>
              </a:defRPr>
            </a:lvl7pPr>
            <a:lvl8pPr marL="2400300" indent="0">
              <a:buNone/>
              <a:defRPr sz="1200">
                <a:solidFill>
                  <a:schemeClr val="tx1">
                    <a:tint val="82000"/>
                  </a:schemeClr>
                </a:solidFill>
              </a:defRPr>
            </a:lvl8pPr>
            <a:lvl9pPr marL="2743200" indent="0">
              <a:buNone/>
              <a:defRPr sz="1200">
                <a:solidFill>
                  <a:schemeClr val="tx1">
                    <a:tint val="82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B1FBDAD2-0DA6-428E-AB35-B3D966EFBCA9}" type="datetimeFigureOut">
              <a:rPr kumimoji="1" lang="ja-JP" altLang="en-US" smtClean="0"/>
              <a:t>2026/2/26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110F2AD-2EFF-467E-BA79-1DE3A3A962DA}" type="slidenum">
              <a:rPr kumimoji="1" lang="ja-JP" altLang="en-US" smtClean="0"/>
              <a:t>‹#›</a:t>
            </a:fld>
            <a:endParaRPr kumimoji="1" lang="ja-JP" altLang="en-US"/>
          </a:p>
        </p:txBody>
      </p:sp>
    </p:spTree>
    <p:extLst>
      <p:ext uri="{BB962C8B-B14F-4D97-AF65-F5344CB8AC3E}">
        <p14:creationId xmlns:p14="http://schemas.microsoft.com/office/powerpoint/2010/main" val="40885727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471488" y="2434167"/>
            <a:ext cx="2914650" cy="5801784"/>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471863" y="2434167"/>
            <a:ext cx="2914650" cy="5801784"/>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B1FBDAD2-0DA6-428E-AB35-B3D966EFBCA9}" type="datetimeFigureOut">
              <a:rPr kumimoji="1" lang="ja-JP" altLang="en-US" smtClean="0"/>
              <a:t>2026/2/26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E110F2AD-2EFF-467E-BA79-1DE3A3A962DA}" type="slidenum">
              <a:rPr kumimoji="1" lang="ja-JP" altLang="en-US" smtClean="0"/>
              <a:t>‹#›</a:t>
            </a:fld>
            <a:endParaRPr kumimoji="1" lang="ja-JP" altLang="en-US"/>
          </a:p>
        </p:txBody>
      </p:sp>
    </p:spTree>
    <p:extLst>
      <p:ext uri="{BB962C8B-B14F-4D97-AF65-F5344CB8AC3E}">
        <p14:creationId xmlns:p14="http://schemas.microsoft.com/office/powerpoint/2010/main" val="16226961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486836"/>
            <a:ext cx="5915025" cy="1767417"/>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2381" y="2241551"/>
            <a:ext cx="2901255"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4" name="Content Placeholder 3"/>
          <p:cNvSpPr>
            <a:spLocks noGrp="1"/>
          </p:cNvSpPr>
          <p:nvPr>
            <p:ph sz="half" idx="2"/>
          </p:nvPr>
        </p:nvSpPr>
        <p:spPr>
          <a:xfrm>
            <a:off x="472381" y="3340100"/>
            <a:ext cx="2901255" cy="4912784"/>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471863" y="2241551"/>
            <a:ext cx="2915543"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6" name="Content Placeholder 5"/>
          <p:cNvSpPr>
            <a:spLocks noGrp="1"/>
          </p:cNvSpPr>
          <p:nvPr>
            <p:ph sz="quarter" idx="4"/>
          </p:nvPr>
        </p:nvSpPr>
        <p:spPr>
          <a:xfrm>
            <a:off x="3471863" y="3340100"/>
            <a:ext cx="2915543" cy="4912784"/>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B1FBDAD2-0DA6-428E-AB35-B3D966EFBCA9}" type="datetimeFigureOut">
              <a:rPr kumimoji="1" lang="ja-JP" altLang="en-US" smtClean="0"/>
              <a:t>2026/2/26</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E110F2AD-2EFF-467E-BA79-1DE3A3A962DA}" type="slidenum">
              <a:rPr kumimoji="1" lang="ja-JP" altLang="en-US" smtClean="0"/>
              <a:t>‹#›</a:t>
            </a:fld>
            <a:endParaRPr kumimoji="1" lang="ja-JP" altLang="en-US"/>
          </a:p>
        </p:txBody>
      </p:sp>
    </p:spTree>
    <p:extLst>
      <p:ext uri="{BB962C8B-B14F-4D97-AF65-F5344CB8AC3E}">
        <p14:creationId xmlns:p14="http://schemas.microsoft.com/office/powerpoint/2010/main" val="38109824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B1FBDAD2-0DA6-428E-AB35-B3D966EFBCA9}" type="datetimeFigureOut">
              <a:rPr kumimoji="1" lang="ja-JP" altLang="en-US" smtClean="0"/>
              <a:t>2026/2/26</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E110F2AD-2EFF-467E-BA79-1DE3A3A962DA}" type="slidenum">
              <a:rPr kumimoji="1" lang="ja-JP" altLang="en-US" smtClean="0"/>
              <a:t>‹#›</a:t>
            </a:fld>
            <a:endParaRPr kumimoji="1" lang="ja-JP" altLang="en-US"/>
          </a:p>
        </p:txBody>
      </p:sp>
    </p:spTree>
    <p:extLst>
      <p:ext uri="{BB962C8B-B14F-4D97-AF65-F5344CB8AC3E}">
        <p14:creationId xmlns:p14="http://schemas.microsoft.com/office/powerpoint/2010/main" val="37921310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1FBDAD2-0DA6-428E-AB35-B3D966EFBCA9}" type="datetimeFigureOut">
              <a:rPr kumimoji="1" lang="ja-JP" altLang="en-US" smtClean="0"/>
              <a:t>2026/2/26</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E110F2AD-2EFF-467E-BA79-1DE3A3A962DA}" type="slidenum">
              <a:rPr kumimoji="1" lang="ja-JP" altLang="en-US" smtClean="0"/>
              <a:t>‹#›</a:t>
            </a:fld>
            <a:endParaRPr kumimoji="1" lang="ja-JP" altLang="en-US"/>
          </a:p>
        </p:txBody>
      </p:sp>
    </p:spTree>
    <p:extLst>
      <p:ext uri="{BB962C8B-B14F-4D97-AF65-F5344CB8AC3E}">
        <p14:creationId xmlns:p14="http://schemas.microsoft.com/office/powerpoint/2010/main" val="35033946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ja-JP" altLang="en-US"/>
              <a:t>マスター タイトルの書式設定</a:t>
            </a:r>
            <a:endParaRPr lang="en-US" dirty="0"/>
          </a:p>
        </p:txBody>
      </p:sp>
      <p:sp>
        <p:nvSpPr>
          <p:cNvPr id="3" name="Content Placeholder 2"/>
          <p:cNvSpPr>
            <a:spLocks noGrp="1"/>
          </p:cNvSpPr>
          <p:nvPr>
            <p:ph idx="1"/>
          </p:nvPr>
        </p:nvSpPr>
        <p:spPr>
          <a:xfrm>
            <a:off x="2915543" y="1316569"/>
            <a:ext cx="3471863" cy="6498167"/>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B1FBDAD2-0DA6-428E-AB35-B3D966EFBCA9}" type="datetimeFigureOut">
              <a:rPr kumimoji="1" lang="ja-JP" altLang="en-US" smtClean="0"/>
              <a:t>2026/2/26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E110F2AD-2EFF-467E-BA79-1DE3A3A962DA}" type="slidenum">
              <a:rPr kumimoji="1" lang="ja-JP" altLang="en-US" smtClean="0"/>
              <a:t>‹#›</a:t>
            </a:fld>
            <a:endParaRPr kumimoji="1" lang="ja-JP" altLang="en-US"/>
          </a:p>
        </p:txBody>
      </p:sp>
    </p:spTree>
    <p:extLst>
      <p:ext uri="{BB962C8B-B14F-4D97-AF65-F5344CB8AC3E}">
        <p14:creationId xmlns:p14="http://schemas.microsoft.com/office/powerpoint/2010/main" val="14245310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2915543" y="1316569"/>
            <a:ext cx="3471863" cy="6498167"/>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B1FBDAD2-0DA6-428E-AB35-B3D966EFBCA9}" type="datetimeFigureOut">
              <a:rPr kumimoji="1" lang="ja-JP" altLang="en-US" smtClean="0"/>
              <a:t>2026/2/26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E110F2AD-2EFF-467E-BA79-1DE3A3A962DA}" type="slidenum">
              <a:rPr kumimoji="1" lang="ja-JP" altLang="en-US" smtClean="0"/>
              <a:t>‹#›</a:t>
            </a:fld>
            <a:endParaRPr kumimoji="1" lang="ja-JP" altLang="en-US"/>
          </a:p>
        </p:txBody>
      </p:sp>
    </p:spTree>
    <p:extLst>
      <p:ext uri="{BB962C8B-B14F-4D97-AF65-F5344CB8AC3E}">
        <p14:creationId xmlns:p14="http://schemas.microsoft.com/office/powerpoint/2010/main" val="17474291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486836"/>
            <a:ext cx="5915025" cy="1767417"/>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1488" y="2434167"/>
            <a:ext cx="5915025" cy="5801784"/>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471488" y="8475136"/>
            <a:ext cx="1543050" cy="486833"/>
          </a:xfrm>
          <a:prstGeom prst="rect">
            <a:avLst/>
          </a:prstGeom>
        </p:spPr>
        <p:txBody>
          <a:bodyPr vert="horz" lIns="91440" tIns="45720" rIns="91440" bIns="45720" rtlCol="0" anchor="ctr"/>
          <a:lstStyle>
            <a:lvl1pPr algn="l">
              <a:defRPr sz="900">
                <a:solidFill>
                  <a:schemeClr val="tx1">
                    <a:tint val="82000"/>
                  </a:schemeClr>
                </a:solidFill>
              </a:defRPr>
            </a:lvl1pPr>
          </a:lstStyle>
          <a:p>
            <a:fld id="{B1FBDAD2-0DA6-428E-AB35-B3D966EFBCA9}" type="datetimeFigureOut">
              <a:rPr kumimoji="1" lang="ja-JP" altLang="en-US" smtClean="0"/>
              <a:t>2026/2/26</a:t>
            </a:fld>
            <a:endParaRPr kumimoji="1" lang="ja-JP" altLang="en-US"/>
          </a:p>
        </p:txBody>
      </p:sp>
      <p:sp>
        <p:nvSpPr>
          <p:cNvPr id="5" name="Footer Placeholder 4"/>
          <p:cNvSpPr>
            <a:spLocks noGrp="1"/>
          </p:cNvSpPr>
          <p:nvPr>
            <p:ph type="ftr" sz="quarter" idx="3"/>
          </p:nvPr>
        </p:nvSpPr>
        <p:spPr>
          <a:xfrm>
            <a:off x="2271713" y="8475136"/>
            <a:ext cx="2314575" cy="486833"/>
          </a:xfrm>
          <a:prstGeom prst="rect">
            <a:avLst/>
          </a:prstGeom>
        </p:spPr>
        <p:txBody>
          <a:bodyPr vert="horz" lIns="91440" tIns="45720" rIns="91440" bIns="45720" rtlCol="0" anchor="ctr"/>
          <a:lstStyle>
            <a:lvl1pPr algn="ctr">
              <a:defRPr sz="900">
                <a:solidFill>
                  <a:schemeClr val="tx1">
                    <a:tint val="82000"/>
                  </a:schemeClr>
                </a:solidFill>
              </a:defRPr>
            </a:lvl1pPr>
          </a:lstStyle>
          <a:p>
            <a:endParaRPr kumimoji="1" lang="ja-JP" altLang="en-US"/>
          </a:p>
        </p:txBody>
      </p:sp>
      <p:sp>
        <p:nvSpPr>
          <p:cNvPr id="6" name="Slide Number Placeholder 5"/>
          <p:cNvSpPr>
            <a:spLocks noGrp="1"/>
          </p:cNvSpPr>
          <p:nvPr>
            <p:ph type="sldNum" sz="quarter" idx="4"/>
          </p:nvPr>
        </p:nvSpPr>
        <p:spPr>
          <a:xfrm>
            <a:off x="4843463" y="8475136"/>
            <a:ext cx="1543050" cy="486833"/>
          </a:xfrm>
          <a:prstGeom prst="rect">
            <a:avLst/>
          </a:prstGeom>
        </p:spPr>
        <p:txBody>
          <a:bodyPr vert="horz" lIns="91440" tIns="45720" rIns="91440" bIns="45720" rtlCol="0" anchor="ctr"/>
          <a:lstStyle>
            <a:lvl1pPr algn="r">
              <a:defRPr sz="900">
                <a:solidFill>
                  <a:schemeClr val="tx1">
                    <a:tint val="82000"/>
                  </a:schemeClr>
                </a:solidFill>
              </a:defRPr>
            </a:lvl1pPr>
          </a:lstStyle>
          <a:p>
            <a:fld id="{E110F2AD-2EFF-467E-BA79-1DE3A3A962DA}" type="slidenum">
              <a:rPr kumimoji="1" lang="ja-JP" altLang="en-US" smtClean="0"/>
              <a:t>‹#›</a:t>
            </a:fld>
            <a:endParaRPr kumimoji="1" lang="ja-JP" altLang="en-US"/>
          </a:p>
        </p:txBody>
      </p:sp>
    </p:spTree>
    <p:extLst>
      <p:ext uri="{BB962C8B-B14F-4D97-AF65-F5344CB8AC3E}">
        <p14:creationId xmlns:p14="http://schemas.microsoft.com/office/powerpoint/2010/main" val="189479906"/>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6.xml"/><Relationship Id="rId4" Type="http://schemas.openxmlformats.org/officeDocument/2006/relationships/image" Target="../media/image3.jpeg"/></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2E7D9D-FE19-33A3-62D7-659076748457}"/>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F04C9AF2-563D-4A2D-1C2E-57775E464CCB}"/>
              </a:ext>
            </a:extLst>
          </p:cNvPr>
          <p:cNvSpPr>
            <a:spLocks noChangeArrowheads="1"/>
          </p:cNvSpPr>
          <p:nvPr/>
        </p:nvSpPr>
        <p:spPr bwMode="auto">
          <a:xfrm>
            <a:off x="174171" y="238337"/>
            <a:ext cx="6707642"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r>
              <a:rPr kumimoji="0" lang="ja-JP" altLang="en-US" sz="2400" b="1" i="0" u="none" strike="noStrike" normalizeH="0" baseline="0" dirty="0">
                <a:latin typeface="メイリオ" panose="020B0604030504040204" pitchFamily="50" charset="-128"/>
                <a:ea typeface="メイリオ" panose="020B0604030504040204" pitchFamily="50" charset="-128"/>
                <a:cs typeface="ＭＳ Ｐゴシック" panose="020B0600070205080204" pitchFamily="50" charset="-128"/>
              </a:rPr>
              <a:t>～速報版～</a:t>
            </a:r>
            <a:r>
              <a:rPr kumimoji="0" lang="ja-JP" altLang="ja-JP" sz="2400" b="1" i="0" u="none" strike="noStrike" normalizeH="0" baseline="0" dirty="0">
                <a:ln w="22225">
                  <a:solidFill>
                    <a:schemeClr val="accent2"/>
                  </a:solidFill>
                  <a:prstDash val="solid"/>
                </a:ln>
                <a:solidFill>
                  <a:schemeClr val="accent2">
                    <a:lumMod val="40000"/>
                    <a:lumOff val="60000"/>
                  </a:schemeClr>
                </a:solidFill>
                <a:latin typeface="メイリオ" panose="020B0604030504040204" pitchFamily="50" charset="-128"/>
                <a:ea typeface="メイリオ" panose="020B0604030504040204" pitchFamily="50" charset="-128"/>
                <a:cs typeface="ＭＳ Ｐゴシック" panose="020B0600070205080204" pitchFamily="50" charset="-128"/>
              </a:rPr>
              <a:t>ヤバ稲オンパク</a:t>
            </a:r>
            <a:r>
              <a:rPr kumimoji="0" lang="en-US" altLang="ja-JP" sz="2400" b="1" i="0" u="none" strike="noStrike" normalizeH="0" baseline="0" dirty="0">
                <a:ln w="22225">
                  <a:solidFill>
                    <a:schemeClr val="accent2"/>
                  </a:solidFill>
                  <a:prstDash val="solid"/>
                </a:ln>
                <a:solidFill>
                  <a:schemeClr val="accent2">
                    <a:lumMod val="40000"/>
                    <a:lumOff val="60000"/>
                  </a:schemeClr>
                </a:solidFill>
                <a:latin typeface="メイリオ" panose="020B0604030504040204" pitchFamily="50" charset="-128"/>
                <a:ea typeface="メイリオ" panose="020B0604030504040204" pitchFamily="50" charset="-128"/>
                <a:cs typeface="ＭＳ Ｐゴシック" panose="020B0600070205080204" pitchFamily="50" charset="-128"/>
              </a:rPr>
              <a:t>2026</a:t>
            </a:r>
            <a:r>
              <a:rPr kumimoji="0" lang="ja-JP" altLang="en-US" sz="2400" b="1" i="0" u="none" strike="noStrike" normalizeH="0" baseline="0" dirty="0">
                <a:ln w="22225">
                  <a:solidFill>
                    <a:schemeClr val="accent2"/>
                  </a:solidFill>
                  <a:prstDash val="solid"/>
                </a:ln>
                <a:solidFill>
                  <a:schemeClr val="accent2">
                    <a:lumMod val="40000"/>
                    <a:lumOff val="60000"/>
                  </a:schemeClr>
                </a:solidFill>
                <a:latin typeface="メイリオ" panose="020B0604030504040204" pitchFamily="50" charset="-128"/>
                <a:ea typeface="メイリオ" panose="020B0604030504040204" pitchFamily="50" charset="-128"/>
                <a:cs typeface="ＭＳ Ｐゴシック" panose="020B0600070205080204" pitchFamily="50" charset="-128"/>
              </a:rPr>
              <a:t>春</a:t>
            </a:r>
            <a:r>
              <a:rPr kumimoji="0" lang="en-US" altLang="ja-JP" sz="2400" b="1" i="0" u="none" strike="noStrike" normalizeH="0" baseline="0" dirty="0">
                <a:ln w="22225">
                  <a:solidFill>
                    <a:schemeClr val="accent2"/>
                  </a:solidFill>
                  <a:prstDash val="solid"/>
                </a:ln>
                <a:solidFill>
                  <a:schemeClr val="accent2">
                    <a:lumMod val="40000"/>
                    <a:lumOff val="60000"/>
                  </a:schemeClr>
                </a:solidFill>
                <a:latin typeface="メイリオ" panose="020B0604030504040204" pitchFamily="50" charset="-128"/>
                <a:ea typeface="メイリオ" panose="020B0604030504040204" pitchFamily="50" charset="-128"/>
                <a:cs typeface="ＭＳ Ｐゴシック" panose="020B0600070205080204" pitchFamily="50" charset="-128"/>
              </a:rPr>
              <a:t>【</a:t>
            </a:r>
            <a:r>
              <a:rPr kumimoji="0" lang="ja-JP" altLang="en-US" sz="2400" b="1" i="0" u="none" strike="noStrike" normalizeH="0" baseline="0" dirty="0">
                <a:ln w="22225">
                  <a:solidFill>
                    <a:schemeClr val="accent2"/>
                  </a:solidFill>
                  <a:prstDash val="solid"/>
                </a:ln>
                <a:solidFill>
                  <a:schemeClr val="accent2">
                    <a:lumMod val="40000"/>
                    <a:lumOff val="60000"/>
                  </a:schemeClr>
                </a:solidFill>
                <a:latin typeface="メイリオ" panose="020B0604030504040204" pitchFamily="50" charset="-128"/>
                <a:ea typeface="メイリオ" panose="020B0604030504040204" pitchFamily="50" charset="-128"/>
                <a:cs typeface="ＭＳ Ｐゴシック" panose="020B0600070205080204" pitchFamily="50" charset="-128"/>
              </a:rPr>
              <a:t>歴史編</a:t>
            </a:r>
            <a:r>
              <a:rPr kumimoji="0" lang="en-US" altLang="ja-JP" sz="2400" b="1" i="0" u="none" strike="noStrike" normalizeH="0" baseline="0" dirty="0">
                <a:ln w="22225">
                  <a:solidFill>
                    <a:schemeClr val="accent2"/>
                  </a:solidFill>
                  <a:prstDash val="solid"/>
                </a:ln>
                <a:solidFill>
                  <a:schemeClr val="accent2">
                    <a:lumMod val="40000"/>
                    <a:lumOff val="60000"/>
                  </a:schemeClr>
                </a:solidFill>
                <a:latin typeface="メイリオ" panose="020B0604030504040204" pitchFamily="50" charset="-128"/>
                <a:ea typeface="メイリオ" panose="020B0604030504040204" pitchFamily="50" charset="-128"/>
                <a:cs typeface="ＭＳ Ｐゴシック" panose="020B0600070205080204" pitchFamily="50" charset="-128"/>
              </a:rPr>
              <a:t>】</a:t>
            </a:r>
          </a:p>
          <a:p>
            <a:endParaRPr lang="en-US" altLang="ja-JP" sz="1200" dirty="0"/>
          </a:p>
          <a:p>
            <a:r>
              <a:rPr lang="ja-JP" altLang="en-US" sz="1200" dirty="0">
                <a:latin typeface="メイリオ" panose="020B0604030504040204" pitchFamily="50" charset="-128"/>
                <a:ea typeface="メイリオ" panose="020B0604030504040204" pitchFamily="50" charset="-128"/>
              </a:rPr>
              <a:t>～稲沢で体感する、信長・秀吉ゆかりの６つの歴史体験プログラム～</a:t>
            </a:r>
            <a:br>
              <a:rPr lang="ja-JP" altLang="en-US" sz="1200" dirty="0">
                <a:latin typeface="メイリオ" panose="020B0604030504040204" pitchFamily="50" charset="-128"/>
                <a:ea typeface="メイリオ" panose="020B0604030504040204" pitchFamily="50" charset="-128"/>
              </a:rPr>
            </a:br>
            <a:r>
              <a:rPr lang="ja-JP" altLang="en-US" sz="1200" dirty="0">
                <a:latin typeface="メイリオ" panose="020B0604030504040204" pitchFamily="50" charset="-128"/>
                <a:ea typeface="メイリオ" panose="020B0604030504040204" pitchFamily="50" charset="-128"/>
              </a:rPr>
              <a:t>現地集合・解散型／事前予約・定員制</a:t>
            </a:r>
            <a:endParaRPr lang="en-US" altLang="ja-JP" sz="1200" dirty="0">
              <a:latin typeface="メイリオ" panose="020B0604030504040204" pitchFamily="50" charset="-128"/>
              <a:ea typeface="メイリオ" panose="020B0604030504040204" pitchFamily="50" charset="-128"/>
            </a:endParaRPr>
          </a:p>
          <a:p>
            <a:r>
              <a:rPr kumimoji="0" lang="ja-JP" altLang="en-US" sz="1200" b="0"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rPr>
              <a:t>参加費は、当日係員にお渡しください。</a:t>
            </a:r>
            <a:endParaRPr kumimoji="0" lang="en-US" altLang="ja-JP" sz="1800" b="0"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endParaRPr>
          </a:p>
        </p:txBody>
      </p:sp>
      <p:pic>
        <p:nvPicPr>
          <p:cNvPr id="3073" name="図 1" descr="The image shows a QR code, a two-dimensional barcode designed to be scanned by a QR (Quick Response) reader for various purposes such as mobile apps or web links.&#10;&#10;AI 生成コンテンツは誤りを含む可能性があります。">
            <a:extLst>
              <a:ext uri="{FF2B5EF4-FFF2-40B4-BE49-F238E27FC236}">
                <a16:creationId xmlns:a16="http://schemas.microsoft.com/office/drawing/2014/main" id="{F81EE63E-0B7C-A21C-63BC-10B55C9EC5A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37379" y="1460783"/>
            <a:ext cx="648001" cy="648000"/>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a:extLst>
              <a:ext uri="{FF2B5EF4-FFF2-40B4-BE49-F238E27FC236}">
                <a16:creationId xmlns:a16="http://schemas.microsoft.com/office/drawing/2014/main" id="{FFF496FB-DA63-9DB5-9086-E3F86CDAF56A}"/>
              </a:ext>
            </a:extLst>
          </p:cNvPr>
          <p:cNvSpPr>
            <a:spLocks noChangeArrowheads="1"/>
          </p:cNvSpPr>
          <p:nvPr/>
        </p:nvSpPr>
        <p:spPr bwMode="auto">
          <a:xfrm>
            <a:off x="823566" y="1532401"/>
            <a:ext cx="3913814"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200"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ＭＳ Ｐゴシック" panose="020B0600070205080204" pitchFamily="50" charset="-128"/>
              </a:rPr>
              <a:t>発売開始：</a:t>
            </a:r>
            <a:r>
              <a:rPr kumimoji="0" lang="en-US" altLang="ja-JP" sz="1200"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ＭＳ Ｐゴシック" panose="020B0600070205080204" pitchFamily="50" charset="-128"/>
              </a:rPr>
              <a:t>2026</a:t>
            </a:r>
            <a:r>
              <a:rPr kumimoji="0" lang="ja-JP" altLang="en-US" sz="1200"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ＭＳ Ｐゴシック" panose="020B0600070205080204" pitchFamily="50" charset="-128"/>
              </a:rPr>
              <a:t>年</a:t>
            </a:r>
            <a:r>
              <a:rPr lang="en-US" altLang="ja-JP" sz="1200" dirty="0">
                <a:latin typeface="メイリオ" panose="020B0604030504040204" pitchFamily="50" charset="-128"/>
                <a:ea typeface="メイリオ" panose="020B0604030504040204" pitchFamily="50" charset="-128"/>
                <a:cs typeface="ＭＳ Ｐゴシック" panose="020B0600070205080204" pitchFamily="50" charset="-128"/>
              </a:rPr>
              <a:t>3</a:t>
            </a:r>
            <a:r>
              <a:rPr kumimoji="0" lang="ja-JP" altLang="en-US" sz="1200"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ＭＳ Ｐゴシック" panose="020B0600070205080204" pitchFamily="50" charset="-128"/>
              </a:rPr>
              <a:t>月</a:t>
            </a:r>
            <a:r>
              <a:rPr kumimoji="0" lang="en-US" altLang="ja-JP" sz="1200"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ＭＳ Ｐゴシック" panose="020B0600070205080204" pitchFamily="50" charset="-128"/>
              </a:rPr>
              <a:t>16</a:t>
            </a:r>
            <a:r>
              <a:rPr kumimoji="0" lang="ja-JP" altLang="en-US" sz="1200"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ＭＳ Ｐゴシック" panose="020B0600070205080204" pitchFamily="50" charset="-128"/>
              </a:rPr>
              <a:t>日（月）</a:t>
            </a:r>
            <a:r>
              <a:rPr kumimoji="0" lang="en-US" altLang="ja-JP" sz="1200"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ＭＳ Ｐゴシック" panose="020B0600070205080204" pitchFamily="50" charset="-128"/>
              </a:rPr>
              <a:t>9:00</a:t>
            </a:r>
            <a:r>
              <a:rPr kumimoji="0" lang="ja-JP" altLang="en-US" sz="1200"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ＭＳ Ｐゴシック" panose="020B0600070205080204" pitchFamily="50" charset="-128"/>
              </a:rPr>
              <a:t>～（先着順）</a:t>
            </a:r>
          </a:p>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en-US" sz="1200"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ＭＳ Ｐゴシック" panose="020B0600070205080204" pitchFamily="50" charset="-128"/>
              </a:rPr>
              <a:t>詳細は、ヤバ稲オンパク</a:t>
            </a:r>
            <a:r>
              <a:rPr kumimoji="0" lang="en-US" altLang="ja-JP" sz="1200"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ＭＳ Ｐゴシック" panose="020B0600070205080204" pitchFamily="50" charset="-128"/>
              </a:rPr>
              <a:t>WEB</a:t>
            </a:r>
            <a:r>
              <a:rPr kumimoji="0" lang="ja-JP" altLang="en-US" sz="1200"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ＭＳ Ｐゴシック" panose="020B0600070205080204" pitchFamily="50" charset="-128"/>
              </a:rPr>
              <a:t>サイトから　　➡</a:t>
            </a:r>
            <a:endParaRPr kumimoji="0" lang="ja-JP" altLang="en-US" sz="1800"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endParaRPr>
          </a:p>
        </p:txBody>
      </p:sp>
      <p:sp>
        <p:nvSpPr>
          <p:cNvPr id="6" name="テキスト ボックス 5">
            <a:extLst>
              <a:ext uri="{FF2B5EF4-FFF2-40B4-BE49-F238E27FC236}">
                <a16:creationId xmlns:a16="http://schemas.microsoft.com/office/drawing/2014/main" id="{9EBD46E7-C43E-E569-845C-29D5E444CF72}"/>
              </a:ext>
            </a:extLst>
          </p:cNvPr>
          <p:cNvSpPr txBox="1"/>
          <p:nvPr/>
        </p:nvSpPr>
        <p:spPr>
          <a:xfrm>
            <a:off x="245695" y="2322071"/>
            <a:ext cx="6242891" cy="1838965"/>
          </a:xfrm>
          <a:prstGeom prst="rect">
            <a:avLst/>
          </a:prstGeom>
          <a:noFill/>
        </p:spPr>
        <p:txBody>
          <a:bodyPr wrap="square">
            <a:spAutoFit/>
          </a:bodyPr>
          <a:lstStyle/>
          <a:p>
            <a:pPr algn="l">
              <a:buNone/>
            </a:pPr>
            <a:r>
              <a:rPr lang="ja-JP" altLang="ja-JP" sz="1600" b="1" kern="1800" dirty="0">
                <a:solidFill>
                  <a:schemeClr val="accent2"/>
                </a:solidFill>
                <a:effectLst/>
                <a:latin typeface="メイリオ" panose="020B0604030504040204" pitchFamily="50" charset="-128"/>
                <a:ea typeface="メイリオ" panose="020B0604030504040204" pitchFamily="50" charset="-128"/>
                <a:cs typeface="ＭＳ Ｐゴシック" panose="020B0600070205080204" pitchFamily="50" charset="-128"/>
              </a:rPr>
              <a:t>１．豊臣秀吉ゆかりの武将たちを学ぶ　スプリングセミナー</a:t>
            </a:r>
            <a:endParaRPr lang="en-US" altLang="ja-JP" sz="1600" b="1" kern="1800" dirty="0">
              <a:solidFill>
                <a:schemeClr val="accent2"/>
              </a:solidFill>
              <a:effectLst/>
              <a:latin typeface="メイリオ" panose="020B0604030504040204" pitchFamily="50" charset="-128"/>
              <a:ea typeface="メイリオ" panose="020B0604030504040204" pitchFamily="50" charset="-128"/>
              <a:cs typeface="ＭＳ Ｐゴシック" panose="020B0600070205080204" pitchFamily="50" charset="-128"/>
            </a:endParaRPr>
          </a:p>
          <a:p>
            <a:pPr algn="l">
              <a:buNone/>
            </a:pPr>
            <a:endParaRPr lang="ja-JP" altLang="ja-JP" sz="1050" kern="100" dirty="0">
              <a:solidFill>
                <a:schemeClr val="accent2"/>
              </a:solidFill>
              <a:effectLst/>
              <a:latin typeface="メイリオ" panose="020B0604030504040204" pitchFamily="50" charset="-128"/>
              <a:ea typeface="メイリオ" panose="020B0604030504040204" pitchFamily="50" charset="-128"/>
              <a:cs typeface="Times New Roman" panose="02020603050405020304" pitchFamily="18" charset="0"/>
            </a:endParaRPr>
          </a:p>
          <a:p>
            <a:r>
              <a:rPr lang="ja-JP" altLang="ja-JP" sz="1200" kern="1800" dirty="0">
                <a:effectLst/>
                <a:latin typeface="メイリオ" panose="020B0604030504040204" pitchFamily="50" charset="-128"/>
                <a:ea typeface="メイリオ" panose="020B0604030504040204" pitchFamily="50" charset="-128"/>
                <a:cs typeface="ＭＳ Ｐゴシック" panose="020B0600070205080204" pitchFamily="50" charset="-128"/>
              </a:rPr>
              <a:t>豊臣秀吉に仕えた稲沢ゆかりの家臣たち</a:t>
            </a:r>
            <a:r>
              <a:rPr lang="ja-JP" altLang="ja-JP" sz="1200" dirty="0">
                <a:latin typeface="メイリオ" panose="020B0604030504040204" pitchFamily="50" charset="-128"/>
                <a:ea typeface="メイリオ" panose="020B0604030504040204" pitchFamily="50" charset="-128"/>
                <a:cs typeface="ＭＳ Ｐゴシック" panose="020B0600070205080204" pitchFamily="50" charset="-128"/>
              </a:rPr>
              <a:t>「浅野長政」「増田長盛」「長束正家」の</a:t>
            </a:r>
            <a:r>
              <a:rPr lang="en-US" altLang="ja-JP" sz="1200" dirty="0">
                <a:latin typeface="メイリオ" panose="020B0604030504040204" pitchFamily="50" charset="-128"/>
                <a:ea typeface="メイリオ" panose="020B0604030504040204" pitchFamily="50" charset="-128"/>
                <a:cs typeface="ＭＳ Ｐゴシック" panose="020B0600070205080204" pitchFamily="50" charset="-128"/>
              </a:rPr>
              <a:t>3</a:t>
            </a:r>
            <a:r>
              <a:rPr lang="ja-JP" altLang="ja-JP" sz="1200" dirty="0">
                <a:latin typeface="メイリオ" panose="020B0604030504040204" pitchFamily="50" charset="-128"/>
                <a:ea typeface="メイリオ" panose="020B0604030504040204" pitchFamily="50" charset="-128"/>
                <a:cs typeface="ＭＳ Ｐゴシック" panose="020B0600070205080204" pitchFamily="50" charset="-128"/>
              </a:rPr>
              <a:t>名</a:t>
            </a:r>
            <a:r>
              <a:rPr lang="ja-JP" altLang="ja-JP" sz="1200" kern="1800" dirty="0">
                <a:effectLst/>
                <a:latin typeface="メイリオ" panose="020B0604030504040204" pitchFamily="50" charset="-128"/>
                <a:ea typeface="メイリオ" panose="020B0604030504040204" pitchFamily="50" charset="-128"/>
                <a:cs typeface="ＭＳ Ｐゴシック" panose="020B0600070205080204" pitchFamily="50" charset="-128"/>
              </a:rPr>
              <a:t>＋</a:t>
            </a:r>
            <a:r>
              <a:rPr lang="ja-JP" altLang="en-US" sz="1200" kern="1800" dirty="0">
                <a:effectLst/>
                <a:latin typeface="メイリオ" panose="020B0604030504040204" pitchFamily="50" charset="-128"/>
                <a:ea typeface="メイリオ" panose="020B0604030504040204" pitchFamily="50" charset="-128"/>
                <a:cs typeface="ＭＳ Ｐゴシック" panose="020B0600070205080204" pitchFamily="50" charset="-128"/>
              </a:rPr>
              <a:t>今話題の豊臣</a:t>
            </a:r>
            <a:r>
              <a:rPr lang="ja-JP" altLang="ja-JP" sz="1200" kern="1800" dirty="0">
                <a:effectLst/>
                <a:latin typeface="メイリオ" panose="020B0604030504040204" pitchFamily="50" charset="-128"/>
                <a:ea typeface="メイリオ" panose="020B0604030504040204" pitchFamily="50" charset="-128"/>
                <a:cs typeface="ＭＳ Ｐゴシック" panose="020B0600070205080204" pitchFamily="50" charset="-128"/>
              </a:rPr>
              <a:t>秀長</a:t>
            </a:r>
            <a:r>
              <a:rPr lang="ja-JP" altLang="en-US" sz="1200" kern="1800" dirty="0">
                <a:effectLst/>
                <a:latin typeface="メイリオ" panose="020B0604030504040204" pitchFamily="50" charset="-128"/>
                <a:ea typeface="メイリオ" panose="020B0604030504040204" pitchFamily="50" charset="-128"/>
                <a:cs typeface="ＭＳ Ｐゴシック" panose="020B0600070205080204" pitchFamily="50" charset="-128"/>
              </a:rPr>
              <a:t>について学びます。</a:t>
            </a:r>
            <a:endParaRPr lang="en-US" altLang="ja-JP" sz="1200" kern="1800" dirty="0">
              <a:effectLst/>
              <a:latin typeface="メイリオ" panose="020B0604030504040204" pitchFamily="50" charset="-128"/>
              <a:ea typeface="メイリオ" panose="020B0604030504040204" pitchFamily="50" charset="-128"/>
              <a:cs typeface="ＭＳ Ｐゴシック" panose="020B0600070205080204" pitchFamily="50" charset="-128"/>
            </a:endParaRPr>
          </a:p>
          <a:p>
            <a:endParaRPr lang="ja-JP" altLang="ja-JP" sz="1050" kern="100" dirty="0">
              <a:effectLst/>
              <a:latin typeface="メイリオ" panose="020B0604030504040204" pitchFamily="50" charset="-128"/>
              <a:ea typeface="メイリオ" panose="020B0604030504040204" pitchFamily="50" charset="-128"/>
              <a:cs typeface="Times New Roman" panose="02020603050405020304" pitchFamily="18" charset="0"/>
            </a:endParaRPr>
          </a:p>
          <a:p>
            <a:pPr>
              <a:buNone/>
            </a:pPr>
            <a:r>
              <a:rPr lang="ja-JP" altLang="ja-JP" sz="1050" dirty="0">
                <a:effectLst/>
                <a:latin typeface="メイリオ" panose="020B0604030504040204" pitchFamily="50" charset="-128"/>
                <a:ea typeface="メイリオ" panose="020B0604030504040204" pitchFamily="50" charset="-128"/>
                <a:cs typeface="ＭＳ Ｐゴシック" panose="020B0600070205080204" pitchFamily="50" charset="-128"/>
              </a:rPr>
              <a:t>日時：</a:t>
            </a:r>
            <a:r>
              <a:rPr lang="en-US" altLang="ja-JP" sz="1050" dirty="0">
                <a:effectLst/>
                <a:latin typeface="メイリオ" panose="020B0604030504040204" pitchFamily="50" charset="-128"/>
                <a:ea typeface="メイリオ" panose="020B0604030504040204" pitchFamily="50" charset="-128"/>
                <a:cs typeface="ＭＳ Ｐゴシック" panose="020B0600070205080204" pitchFamily="50" charset="-128"/>
              </a:rPr>
              <a:t>4</a:t>
            </a:r>
            <a:r>
              <a:rPr lang="ja-JP" altLang="ja-JP" sz="1050" dirty="0">
                <a:effectLst/>
                <a:latin typeface="メイリオ" panose="020B0604030504040204" pitchFamily="50" charset="-128"/>
                <a:ea typeface="メイリオ" panose="020B0604030504040204" pitchFamily="50" charset="-128"/>
                <a:cs typeface="ＭＳ Ｐゴシック" panose="020B0600070205080204" pitchFamily="50" charset="-128"/>
              </a:rPr>
              <a:t>月</a:t>
            </a:r>
            <a:r>
              <a:rPr lang="en-US" altLang="ja-JP" sz="1050" dirty="0">
                <a:effectLst/>
                <a:latin typeface="メイリオ" panose="020B0604030504040204" pitchFamily="50" charset="-128"/>
                <a:ea typeface="メイリオ" panose="020B0604030504040204" pitchFamily="50" charset="-128"/>
                <a:cs typeface="ＭＳ Ｐゴシック" panose="020B0600070205080204" pitchFamily="50" charset="-128"/>
              </a:rPr>
              <a:t>25</a:t>
            </a:r>
            <a:r>
              <a:rPr lang="ja-JP" altLang="ja-JP" sz="1050" dirty="0">
                <a:effectLst/>
                <a:latin typeface="メイリオ" panose="020B0604030504040204" pitchFamily="50" charset="-128"/>
                <a:ea typeface="メイリオ" panose="020B0604030504040204" pitchFamily="50" charset="-128"/>
                <a:cs typeface="ＭＳ Ｐゴシック" panose="020B0600070205080204" pitchFamily="50" charset="-128"/>
              </a:rPr>
              <a:t>日（土）</a:t>
            </a:r>
            <a:r>
              <a:rPr lang="en-US" altLang="ja-JP" sz="1050" dirty="0">
                <a:effectLst/>
                <a:latin typeface="メイリオ" panose="020B0604030504040204" pitchFamily="50" charset="-128"/>
                <a:ea typeface="メイリオ" panose="020B0604030504040204" pitchFamily="50" charset="-128"/>
                <a:cs typeface="ＭＳ Ｐゴシック" panose="020B0600070205080204" pitchFamily="50" charset="-128"/>
              </a:rPr>
              <a:t>10:00</a:t>
            </a:r>
            <a:r>
              <a:rPr lang="ja-JP" altLang="ja-JP" sz="1050" dirty="0">
                <a:effectLst/>
                <a:latin typeface="メイリオ" panose="020B0604030504040204" pitchFamily="50" charset="-128"/>
                <a:ea typeface="メイリオ" panose="020B0604030504040204" pitchFamily="50" charset="-128"/>
                <a:cs typeface="ＭＳ Ｐゴシック" panose="020B0600070205080204" pitchFamily="50" charset="-128"/>
              </a:rPr>
              <a:t>～</a:t>
            </a:r>
            <a:r>
              <a:rPr lang="en-US" altLang="ja-JP" sz="1050" dirty="0">
                <a:latin typeface="メイリオ" panose="020B0604030504040204" pitchFamily="50" charset="-128"/>
                <a:ea typeface="メイリオ" panose="020B0604030504040204" pitchFamily="50" charset="-128"/>
                <a:cs typeface="ＭＳ Ｐゴシック" panose="020B0600070205080204" pitchFamily="50" charset="-128"/>
              </a:rPr>
              <a:t>11:10</a:t>
            </a:r>
            <a:r>
              <a:rPr lang="en-US" altLang="ja-JP" sz="1050" dirty="0">
                <a:effectLst/>
                <a:latin typeface="メイリオ" panose="020B0604030504040204" pitchFamily="50" charset="-128"/>
                <a:ea typeface="メイリオ" panose="020B0604030504040204" pitchFamily="50" charset="-128"/>
                <a:cs typeface="ＭＳ Ｐゴシック" panose="020B0600070205080204" pitchFamily="50" charset="-128"/>
              </a:rPr>
              <a:t>(</a:t>
            </a:r>
            <a:r>
              <a:rPr lang="ja-JP" altLang="ja-JP" sz="1050" dirty="0">
                <a:effectLst/>
                <a:latin typeface="メイリオ" panose="020B0604030504040204" pitchFamily="50" charset="-128"/>
                <a:ea typeface="メイリオ" panose="020B0604030504040204" pitchFamily="50" charset="-128"/>
                <a:cs typeface="ＭＳ Ｐゴシック" panose="020B0600070205080204" pitchFamily="50" charset="-128"/>
              </a:rPr>
              <a:t>セミナー</a:t>
            </a:r>
            <a:r>
              <a:rPr lang="en-US" altLang="ja-JP" sz="1050" dirty="0">
                <a:effectLst/>
                <a:latin typeface="メイリオ" panose="020B0604030504040204" pitchFamily="50" charset="-128"/>
                <a:ea typeface="メイリオ" panose="020B0604030504040204" pitchFamily="50" charset="-128"/>
                <a:cs typeface="ＭＳ Ｐゴシック" panose="020B0600070205080204" pitchFamily="50" charset="-128"/>
              </a:rPr>
              <a:t>)</a:t>
            </a:r>
          </a:p>
          <a:p>
            <a:pPr>
              <a:buNone/>
            </a:pPr>
            <a:r>
              <a:rPr lang="ja-JP" altLang="en-US" sz="1050" dirty="0">
                <a:solidFill>
                  <a:srgbClr val="000000"/>
                </a:solidFill>
                <a:latin typeface="メイリオ" panose="020B0604030504040204" pitchFamily="50" charset="-128"/>
                <a:ea typeface="メイリオ" panose="020B0604030504040204" pitchFamily="50" charset="-128"/>
                <a:cs typeface="ＭＳ Ｐゴシック" panose="020B0600070205080204" pitchFamily="50" charset="-128"/>
              </a:rPr>
              <a:t>　　　</a:t>
            </a:r>
            <a:r>
              <a:rPr lang="en-US" altLang="ja-JP" sz="1050" dirty="0">
                <a:solidFill>
                  <a:srgbClr val="000000"/>
                </a:solidFill>
                <a:effectLst/>
                <a:latin typeface="メイリオ" panose="020B0604030504040204" pitchFamily="50" charset="-128"/>
                <a:ea typeface="メイリオ" panose="020B0604030504040204" pitchFamily="50" charset="-128"/>
                <a:cs typeface="ＭＳ Ｐゴシック" panose="020B0600070205080204" pitchFamily="50" charset="-128"/>
              </a:rPr>
              <a:t>4</a:t>
            </a:r>
            <a:r>
              <a:rPr lang="ja-JP" altLang="ja-JP" sz="1050" dirty="0">
                <a:solidFill>
                  <a:srgbClr val="000000"/>
                </a:solidFill>
                <a:effectLst/>
                <a:latin typeface="メイリオ" panose="020B0604030504040204" pitchFamily="50" charset="-128"/>
                <a:ea typeface="メイリオ" panose="020B0604030504040204" pitchFamily="50" charset="-128"/>
                <a:cs typeface="ＭＳ Ｐゴシック" panose="020B0600070205080204" pitchFamily="50" charset="-128"/>
              </a:rPr>
              <a:t>月</a:t>
            </a:r>
            <a:r>
              <a:rPr lang="en-US" altLang="ja-JP" sz="1050" dirty="0">
                <a:solidFill>
                  <a:srgbClr val="000000"/>
                </a:solidFill>
                <a:effectLst/>
                <a:latin typeface="メイリオ" panose="020B0604030504040204" pitchFamily="50" charset="-128"/>
                <a:ea typeface="メイリオ" panose="020B0604030504040204" pitchFamily="50" charset="-128"/>
                <a:cs typeface="ＭＳ Ｐゴシック" panose="020B0600070205080204" pitchFamily="50" charset="-128"/>
              </a:rPr>
              <a:t>29</a:t>
            </a:r>
            <a:r>
              <a:rPr lang="ja-JP" altLang="ja-JP" sz="1050" dirty="0">
                <a:solidFill>
                  <a:srgbClr val="000000"/>
                </a:solidFill>
                <a:effectLst/>
                <a:latin typeface="メイリオ" panose="020B0604030504040204" pitchFamily="50" charset="-128"/>
                <a:ea typeface="メイリオ" panose="020B0604030504040204" pitchFamily="50" charset="-128"/>
                <a:cs typeface="ＭＳ Ｐゴシック" panose="020B0600070205080204" pitchFamily="50" charset="-128"/>
              </a:rPr>
              <a:t>日（水・祝）</a:t>
            </a:r>
            <a:r>
              <a:rPr lang="en-US" altLang="ja-JP" sz="1050" dirty="0">
                <a:solidFill>
                  <a:srgbClr val="000000"/>
                </a:solidFill>
                <a:effectLst/>
                <a:latin typeface="メイリオ" panose="020B0604030504040204" pitchFamily="50" charset="-128"/>
                <a:ea typeface="メイリオ" panose="020B0604030504040204" pitchFamily="50" charset="-128"/>
                <a:cs typeface="ＭＳ Ｐゴシック" panose="020B0600070205080204" pitchFamily="50" charset="-128"/>
              </a:rPr>
              <a:t>9:00</a:t>
            </a:r>
            <a:r>
              <a:rPr lang="ja-JP" altLang="ja-JP" sz="1050" dirty="0">
                <a:solidFill>
                  <a:srgbClr val="000000"/>
                </a:solidFill>
                <a:effectLst/>
                <a:latin typeface="メイリオ" panose="020B0604030504040204" pitchFamily="50" charset="-128"/>
                <a:ea typeface="メイリオ" panose="020B0604030504040204" pitchFamily="50" charset="-128"/>
                <a:cs typeface="ＭＳ Ｐゴシック" panose="020B0600070205080204" pitchFamily="50" charset="-128"/>
              </a:rPr>
              <a:t>～</a:t>
            </a:r>
            <a:r>
              <a:rPr lang="en-US" altLang="ja-JP" sz="1050" dirty="0">
                <a:solidFill>
                  <a:srgbClr val="000000"/>
                </a:solidFill>
                <a:effectLst/>
                <a:latin typeface="メイリオ" panose="020B0604030504040204" pitchFamily="50" charset="-128"/>
                <a:ea typeface="メイリオ" panose="020B0604030504040204" pitchFamily="50" charset="-128"/>
                <a:cs typeface="ＭＳ Ｐゴシック" panose="020B0600070205080204" pitchFamily="50" charset="-128"/>
              </a:rPr>
              <a:t>12:00</a:t>
            </a:r>
            <a:r>
              <a:rPr lang="ja-JP" altLang="ja-JP" sz="1050" dirty="0">
                <a:solidFill>
                  <a:srgbClr val="000000"/>
                </a:solidFill>
                <a:effectLst/>
                <a:latin typeface="メイリオ" panose="020B0604030504040204" pitchFamily="50" charset="-128"/>
                <a:ea typeface="メイリオ" panose="020B0604030504040204" pitchFamily="50" charset="-128"/>
                <a:cs typeface="ＭＳ Ｐゴシック" panose="020B0600070205080204" pitchFamily="50" charset="-128"/>
              </a:rPr>
              <a:t>の間</a:t>
            </a:r>
            <a:r>
              <a:rPr lang="en-US" altLang="ja-JP" sz="1050" dirty="0">
                <a:solidFill>
                  <a:srgbClr val="000000"/>
                </a:solidFill>
                <a:effectLst/>
                <a:latin typeface="メイリオ" panose="020B0604030504040204" pitchFamily="50" charset="-128"/>
                <a:ea typeface="メイリオ" panose="020B0604030504040204" pitchFamily="50" charset="-128"/>
                <a:cs typeface="ＭＳ Ｐゴシック" panose="020B0600070205080204" pitchFamily="50" charset="-128"/>
              </a:rPr>
              <a:t>(</a:t>
            </a:r>
            <a:r>
              <a:rPr lang="ja-JP" altLang="ja-JP" sz="1050" dirty="0">
                <a:solidFill>
                  <a:srgbClr val="000000"/>
                </a:solidFill>
                <a:effectLst/>
                <a:latin typeface="メイリオ" panose="020B0604030504040204" pitchFamily="50" charset="-128"/>
                <a:ea typeface="メイリオ" panose="020B0604030504040204" pitchFamily="50" charset="-128"/>
                <a:cs typeface="ＭＳ Ｐゴシック" panose="020B0600070205080204" pitchFamily="50" charset="-128"/>
              </a:rPr>
              <a:t>現地</a:t>
            </a:r>
            <a:r>
              <a:rPr lang="ja-JP" altLang="en-US" sz="1050" dirty="0">
                <a:solidFill>
                  <a:srgbClr val="000000"/>
                </a:solidFill>
                <a:effectLst/>
                <a:latin typeface="メイリオ" panose="020B0604030504040204" pitchFamily="50" charset="-128"/>
                <a:ea typeface="メイリオ" panose="020B0604030504040204" pitchFamily="50" charset="-128"/>
                <a:cs typeface="ＭＳ Ｐゴシック" panose="020B0600070205080204" pitchFamily="50" charset="-128"/>
              </a:rPr>
              <a:t>で</a:t>
            </a:r>
            <a:r>
              <a:rPr lang="ja-JP" altLang="ja-JP" sz="1050" dirty="0">
                <a:solidFill>
                  <a:srgbClr val="000000"/>
                </a:solidFill>
                <a:effectLst/>
                <a:latin typeface="メイリオ" panose="020B0604030504040204" pitchFamily="50" charset="-128"/>
                <a:ea typeface="メイリオ" panose="020B0604030504040204" pitchFamily="50" charset="-128"/>
                <a:cs typeface="ＭＳ Ｐゴシック" panose="020B0600070205080204" pitchFamily="50" charset="-128"/>
              </a:rPr>
              <a:t>ガイド</a:t>
            </a:r>
            <a:r>
              <a:rPr lang="ja-JP" altLang="en-US" sz="1050" dirty="0">
                <a:solidFill>
                  <a:srgbClr val="000000"/>
                </a:solidFill>
                <a:effectLst/>
                <a:latin typeface="メイリオ" panose="020B0604030504040204" pitchFamily="50" charset="-128"/>
                <a:ea typeface="メイリオ" panose="020B0604030504040204" pitchFamily="50" charset="-128"/>
                <a:cs typeface="ＭＳ Ｐゴシック" panose="020B0600070205080204" pitchFamily="50" charset="-128"/>
              </a:rPr>
              <a:t>が</a:t>
            </a:r>
            <a:r>
              <a:rPr lang="ja-JP" altLang="ja-JP" sz="1050" dirty="0">
                <a:solidFill>
                  <a:srgbClr val="000000"/>
                </a:solidFill>
                <a:effectLst/>
                <a:latin typeface="メイリオ" panose="020B0604030504040204" pitchFamily="50" charset="-128"/>
                <a:ea typeface="メイリオ" panose="020B0604030504040204" pitchFamily="50" charset="-128"/>
                <a:cs typeface="ＭＳ Ｐゴシック" panose="020B0600070205080204" pitchFamily="50" charset="-128"/>
              </a:rPr>
              <a:t>案内</a:t>
            </a:r>
            <a:r>
              <a:rPr lang="ja-JP" altLang="en-US" sz="1050" dirty="0">
                <a:solidFill>
                  <a:srgbClr val="000000"/>
                </a:solidFill>
                <a:effectLst/>
                <a:latin typeface="メイリオ" panose="020B0604030504040204" pitchFamily="50" charset="-128"/>
                <a:ea typeface="メイリオ" panose="020B0604030504040204" pitchFamily="50" charset="-128"/>
                <a:cs typeface="ＭＳ Ｐゴシック" panose="020B0600070205080204" pitchFamily="50" charset="-128"/>
              </a:rPr>
              <a:t>します</a:t>
            </a:r>
            <a:r>
              <a:rPr lang="en-US" altLang="ja-JP" sz="1050" dirty="0">
                <a:solidFill>
                  <a:srgbClr val="000000"/>
                </a:solidFill>
                <a:effectLst/>
                <a:latin typeface="メイリオ" panose="020B0604030504040204" pitchFamily="50" charset="-128"/>
                <a:ea typeface="メイリオ" panose="020B0604030504040204" pitchFamily="50" charset="-128"/>
                <a:cs typeface="ＭＳ Ｐゴシック" panose="020B0600070205080204" pitchFamily="50" charset="-128"/>
              </a:rPr>
              <a:t>)</a:t>
            </a:r>
            <a:br>
              <a:rPr lang="en-US" altLang="ja-JP" sz="1050" dirty="0">
                <a:solidFill>
                  <a:srgbClr val="EE0000"/>
                </a:solidFill>
                <a:effectLst/>
                <a:latin typeface="メイリオ" panose="020B0604030504040204" pitchFamily="50" charset="-128"/>
                <a:ea typeface="メイリオ" panose="020B0604030504040204" pitchFamily="50" charset="-128"/>
                <a:cs typeface="ＭＳ Ｐゴシック" panose="020B0600070205080204" pitchFamily="50" charset="-128"/>
              </a:rPr>
            </a:br>
            <a:r>
              <a:rPr lang="ja-JP" altLang="ja-JP" sz="1050" dirty="0">
                <a:effectLst/>
                <a:latin typeface="メイリオ" panose="020B0604030504040204" pitchFamily="50" charset="-128"/>
                <a:ea typeface="メイリオ" panose="020B0604030504040204" pitchFamily="50" charset="-128"/>
                <a:cs typeface="ＭＳ Ｐゴシック" panose="020B0600070205080204" pitchFamily="50" charset="-128"/>
              </a:rPr>
              <a:t>定員：</a:t>
            </a:r>
            <a:r>
              <a:rPr lang="en-US" altLang="ja-JP" sz="1050" dirty="0">
                <a:effectLst/>
                <a:latin typeface="メイリオ" panose="020B0604030504040204" pitchFamily="50" charset="-128"/>
                <a:ea typeface="メイリオ" panose="020B0604030504040204" pitchFamily="50" charset="-128"/>
                <a:cs typeface="ＭＳ Ｐゴシック" panose="020B0600070205080204" pitchFamily="50" charset="-128"/>
              </a:rPr>
              <a:t>40</a:t>
            </a:r>
            <a:r>
              <a:rPr lang="ja-JP" altLang="ja-JP" sz="1050" dirty="0">
                <a:effectLst/>
                <a:latin typeface="メイリオ" panose="020B0604030504040204" pitchFamily="50" charset="-128"/>
                <a:ea typeface="メイリオ" panose="020B0604030504040204" pitchFamily="50" charset="-128"/>
                <a:cs typeface="ＭＳ Ｐゴシック" panose="020B0600070205080204" pitchFamily="50" charset="-128"/>
              </a:rPr>
              <a:t>名（最少催行</a:t>
            </a:r>
            <a:r>
              <a:rPr lang="en-US" altLang="ja-JP" sz="1050" dirty="0">
                <a:effectLst/>
                <a:latin typeface="メイリオ" panose="020B0604030504040204" pitchFamily="50" charset="-128"/>
                <a:ea typeface="メイリオ" panose="020B0604030504040204" pitchFamily="50" charset="-128"/>
                <a:cs typeface="ＭＳ Ｐゴシック" panose="020B0600070205080204" pitchFamily="50" charset="-128"/>
              </a:rPr>
              <a:t>4</a:t>
            </a:r>
            <a:r>
              <a:rPr lang="ja-JP" altLang="ja-JP" sz="1050" dirty="0">
                <a:effectLst/>
                <a:latin typeface="メイリオ" panose="020B0604030504040204" pitchFamily="50" charset="-128"/>
                <a:ea typeface="メイリオ" panose="020B0604030504040204" pitchFamily="50" charset="-128"/>
                <a:cs typeface="ＭＳ Ｐゴシック" panose="020B0600070205080204" pitchFamily="50" charset="-128"/>
              </a:rPr>
              <a:t>名）</a:t>
            </a:r>
            <a:br>
              <a:rPr lang="en-US" altLang="ja-JP" sz="1050" dirty="0">
                <a:effectLst/>
                <a:latin typeface="メイリオ" panose="020B0604030504040204" pitchFamily="50" charset="-128"/>
                <a:ea typeface="メイリオ" panose="020B0604030504040204" pitchFamily="50" charset="-128"/>
                <a:cs typeface="ＭＳ Ｐゴシック" panose="020B0600070205080204" pitchFamily="50" charset="-128"/>
              </a:rPr>
            </a:br>
            <a:r>
              <a:rPr lang="ja-JP" altLang="ja-JP" sz="1050" dirty="0">
                <a:effectLst/>
                <a:latin typeface="メイリオ" panose="020B0604030504040204" pitchFamily="50" charset="-128"/>
                <a:ea typeface="メイリオ" panose="020B0604030504040204" pitchFamily="50" charset="-128"/>
                <a:cs typeface="ＭＳ Ｐゴシック" panose="020B0600070205080204" pitchFamily="50" charset="-128"/>
              </a:rPr>
              <a:t>集合・解散：</a:t>
            </a:r>
            <a:r>
              <a:rPr lang="en-US" altLang="ja-JP" sz="1050" dirty="0">
                <a:effectLst/>
                <a:latin typeface="メイリオ" panose="020B0604030504040204" pitchFamily="50" charset="-128"/>
                <a:ea typeface="メイリオ" panose="020B0604030504040204" pitchFamily="50" charset="-128"/>
                <a:cs typeface="ＭＳ Ｐゴシック" panose="020B0600070205080204" pitchFamily="50" charset="-128"/>
              </a:rPr>
              <a:t>4/25</a:t>
            </a:r>
            <a:r>
              <a:rPr lang="ja-JP" altLang="ja-JP" sz="1050" dirty="0">
                <a:effectLst/>
                <a:latin typeface="メイリオ" panose="020B0604030504040204" pitchFamily="50" charset="-128"/>
                <a:ea typeface="メイリオ" panose="020B0604030504040204" pitchFamily="50" charset="-128"/>
                <a:cs typeface="ＭＳ Ｐゴシック" panose="020B0600070205080204" pitchFamily="50" charset="-128"/>
              </a:rPr>
              <a:t>名古屋文理大学文化フォーラム</a:t>
            </a:r>
            <a:r>
              <a:rPr lang="en-US" altLang="ja-JP" sz="1050" dirty="0">
                <a:effectLst/>
                <a:latin typeface="メイリオ" panose="020B0604030504040204" pitchFamily="50" charset="-128"/>
                <a:ea typeface="メイリオ" panose="020B0604030504040204" pitchFamily="50" charset="-128"/>
                <a:cs typeface="ＭＳ Ｐゴシック" panose="020B0600070205080204" pitchFamily="50" charset="-128"/>
              </a:rPr>
              <a:t>(</a:t>
            </a:r>
            <a:r>
              <a:rPr lang="ja-JP" altLang="ja-JP" sz="1050" dirty="0">
                <a:effectLst/>
                <a:latin typeface="メイリオ" panose="020B0604030504040204" pitchFamily="50" charset="-128"/>
                <a:ea typeface="メイリオ" panose="020B0604030504040204" pitchFamily="50" charset="-128"/>
                <a:cs typeface="ＭＳ Ｐゴシック" panose="020B0600070205080204" pitchFamily="50" charset="-128"/>
              </a:rPr>
              <a:t>視聴覚室</a:t>
            </a:r>
            <a:r>
              <a:rPr lang="en-US" altLang="ja-JP" sz="1050" dirty="0">
                <a:effectLst/>
                <a:latin typeface="メイリオ" panose="020B0604030504040204" pitchFamily="50" charset="-128"/>
                <a:ea typeface="メイリオ" panose="020B0604030504040204" pitchFamily="50" charset="-128"/>
                <a:cs typeface="ＭＳ Ｐゴシック" panose="020B0600070205080204" pitchFamily="50" charset="-128"/>
              </a:rPr>
              <a:t>)</a:t>
            </a:r>
            <a:r>
              <a:rPr lang="ja-JP" altLang="en-US" sz="1050" dirty="0">
                <a:latin typeface="メイリオ" panose="020B0604030504040204" pitchFamily="50" charset="-128"/>
                <a:ea typeface="メイリオ" panose="020B0604030504040204" pitchFamily="50" charset="-128"/>
                <a:cs typeface="ＭＳ Ｐゴシック" panose="020B0600070205080204" pitchFamily="50" charset="-128"/>
              </a:rPr>
              <a:t>、</a:t>
            </a:r>
            <a:r>
              <a:rPr lang="en-US" altLang="ja-JP" sz="1050" dirty="0">
                <a:effectLst/>
                <a:latin typeface="メイリオ" panose="020B0604030504040204" pitchFamily="50" charset="-128"/>
                <a:ea typeface="メイリオ" panose="020B0604030504040204" pitchFamily="50" charset="-128"/>
                <a:cs typeface="Times New Roman" panose="02020603050405020304" pitchFamily="18" charset="0"/>
              </a:rPr>
              <a:t>4/29</a:t>
            </a:r>
            <a:r>
              <a:rPr lang="ja-JP" altLang="ja-JP" sz="1050" dirty="0">
                <a:effectLst/>
                <a:latin typeface="メイリオ" panose="020B0604030504040204" pitchFamily="50" charset="-128"/>
                <a:ea typeface="メイリオ" panose="020B0604030504040204" pitchFamily="50" charset="-128"/>
                <a:cs typeface="Times New Roman" panose="02020603050405020304" pitchFamily="18" charset="0"/>
              </a:rPr>
              <a:t>現地集合・現地解散</a:t>
            </a:r>
            <a:br>
              <a:rPr lang="en-US" altLang="ja-JP" sz="1050" dirty="0">
                <a:effectLst/>
                <a:latin typeface="メイリオ" panose="020B0604030504040204" pitchFamily="50" charset="-128"/>
                <a:ea typeface="メイリオ" panose="020B0604030504040204" pitchFamily="50" charset="-128"/>
                <a:cs typeface="Times New Roman" panose="02020603050405020304" pitchFamily="18" charset="0"/>
              </a:rPr>
            </a:br>
            <a:r>
              <a:rPr lang="ja-JP" altLang="ja-JP" sz="1050" dirty="0">
                <a:effectLst/>
                <a:latin typeface="メイリオ" panose="020B0604030504040204" pitchFamily="50" charset="-128"/>
                <a:ea typeface="メイリオ" panose="020B0604030504040204" pitchFamily="50" charset="-128"/>
                <a:cs typeface="Times New Roman" panose="02020603050405020304" pitchFamily="18" charset="0"/>
              </a:rPr>
              <a:t>参加費：</a:t>
            </a:r>
            <a:r>
              <a:rPr lang="en-US" altLang="ja-JP" sz="1050" dirty="0">
                <a:effectLst/>
                <a:latin typeface="メイリオ" panose="020B0604030504040204" pitchFamily="50" charset="-128"/>
                <a:ea typeface="メイリオ" panose="020B0604030504040204" pitchFamily="50" charset="-128"/>
                <a:cs typeface="Times New Roman" panose="02020603050405020304" pitchFamily="18" charset="0"/>
              </a:rPr>
              <a:t>500</a:t>
            </a:r>
            <a:r>
              <a:rPr lang="ja-JP" altLang="ja-JP" sz="1050" dirty="0">
                <a:effectLst/>
                <a:latin typeface="メイリオ" panose="020B0604030504040204" pitchFamily="50" charset="-128"/>
                <a:ea typeface="メイリオ" panose="020B0604030504040204" pitchFamily="50" charset="-128"/>
                <a:cs typeface="Times New Roman" panose="02020603050405020304" pitchFamily="18" charset="0"/>
              </a:rPr>
              <a:t>円</a:t>
            </a:r>
            <a:endParaRPr lang="ja-JP" altLang="en-US" sz="1050" dirty="0">
              <a:latin typeface="メイリオ" panose="020B0604030504040204" pitchFamily="50" charset="-128"/>
              <a:ea typeface="メイリオ" panose="020B0604030504040204" pitchFamily="50" charset="-128"/>
            </a:endParaRPr>
          </a:p>
        </p:txBody>
      </p:sp>
      <p:sp>
        <p:nvSpPr>
          <p:cNvPr id="8" name="テキスト ボックス 7">
            <a:extLst>
              <a:ext uri="{FF2B5EF4-FFF2-40B4-BE49-F238E27FC236}">
                <a16:creationId xmlns:a16="http://schemas.microsoft.com/office/drawing/2014/main" id="{B0950EEA-3FFC-0030-49B0-4EBC38314D33}"/>
              </a:ext>
            </a:extLst>
          </p:cNvPr>
          <p:cNvSpPr txBox="1"/>
          <p:nvPr/>
        </p:nvSpPr>
        <p:spPr>
          <a:xfrm>
            <a:off x="245696" y="4502804"/>
            <a:ext cx="6487120" cy="2231380"/>
          </a:xfrm>
          <a:prstGeom prst="rect">
            <a:avLst/>
          </a:prstGeom>
          <a:noFill/>
        </p:spPr>
        <p:txBody>
          <a:bodyPr wrap="square">
            <a:spAutoFit/>
          </a:bodyPr>
          <a:lstStyle/>
          <a:p>
            <a:pPr>
              <a:buNone/>
            </a:pPr>
            <a:r>
              <a:rPr lang="ja-JP" altLang="ja-JP" sz="1600" b="1" dirty="0">
                <a:solidFill>
                  <a:schemeClr val="accent2"/>
                </a:solidFill>
                <a:effectLst/>
                <a:latin typeface="メイリオ" panose="020B0604030504040204" pitchFamily="50" charset="-128"/>
                <a:ea typeface="メイリオ" panose="020B0604030504040204" pitchFamily="50" charset="-128"/>
                <a:cs typeface="ＭＳ Ｐゴシック" panose="020B0600070205080204" pitchFamily="50" charset="-128"/>
              </a:rPr>
              <a:t>２．織田信長公生誕</a:t>
            </a:r>
            <a:r>
              <a:rPr lang="en-US" altLang="ja-JP" sz="1600" b="1" dirty="0">
                <a:solidFill>
                  <a:schemeClr val="accent2"/>
                </a:solidFill>
                <a:effectLst/>
                <a:latin typeface="メイリオ" panose="020B0604030504040204" pitchFamily="50" charset="-128"/>
                <a:ea typeface="メイリオ" panose="020B0604030504040204" pitchFamily="50" charset="-128"/>
                <a:cs typeface="ＭＳ Ｐゴシック" panose="020B0600070205080204" pitchFamily="50" charset="-128"/>
              </a:rPr>
              <a:t>492</a:t>
            </a:r>
            <a:r>
              <a:rPr lang="ja-JP" altLang="en-US" sz="1600" b="1" dirty="0">
                <a:solidFill>
                  <a:schemeClr val="accent2"/>
                </a:solidFill>
                <a:effectLst/>
                <a:latin typeface="メイリオ" panose="020B0604030504040204" pitchFamily="50" charset="-128"/>
                <a:ea typeface="メイリオ" panose="020B0604030504040204" pitchFamily="50" charset="-128"/>
                <a:cs typeface="ＭＳ Ｐゴシック" panose="020B0600070205080204" pitchFamily="50" charset="-128"/>
              </a:rPr>
              <a:t>年</a:t>
            </a:r>
            <a:r>
              <a:rPr lang="ja-JP" altLang="ja-JP" sz="1600" b="1" dirty="0">
                <a:solidFill>
                  <a:schemeClr val="accent2"/>
                </a:solidFill>
                <a:effectLst/>
                <a:latin typeface="メイリオ" panose="020B0604030504040204" pitchFamily="50" charset="-128"/>
                <a:ea typeface="メイリオ" panose="020B0604030504040204" pitchFamily="50" charset="-128"/>
                <a:cs typeface="ＭＳ Ｐゴシック" panose="020B0600070205080204" pitchFamily="50" charset="-128"/>
              </a:rPr>
              <a:t>を祝う会</a:t>
            </a:r>
            <a:endParaRPr lang="en-US" altLang="ja-JP" sz="1600" b="1" dirty="0">
              <a:solidFill>
                <a:schemeClr val="accent2"/>
              </a:solidFill>
              <a:effectLst/>
              <a:latin typeface="メイリオ" panose="020B0604030504040204" pitchFamily="50" charset="-128"/>
              <a:ea typeface="メイリオ" panose="020B0604030504040204" pitchFamily="50" charset="-128"/>
              <a:cs typeface="ＭＳ Ｐゴシック" panose="020B0600070205080204" pitchFamily="50" charset="-128"/>
            </a:endParaRPr>
          </a:p>
          <a:p>
            <a:pPr>
              <a:buNone/>
            </a:pPr>
            <a:endParaRPr lang="ja-JP" altLang="ja-JP" sz="1200" dirty="0">
              <a:solidFill>
                <a:schemeClr val="accent2"/>
              </a:solidFill>
              <a:effectLst/>
              <a:latin typeface="メイリオ" panose="020B0604030504040204" pitchFamily="50" charset="-128"/>
              <a:ea typeface="メイリオ" panose="020B0604030504040204" pitchFamily="50" charset="-128"/>
              <a:cs typeface="ＭＳ Ｐゴシック" panose="020B0600070205080204" pitchFamily="50" charset="-128"/>
            </a:endParaRPr>
          </a:p>
          <a:p>
            <a:r>
              <a:rPr lang="en-US" altLang="ja-JP" sz="1200" dirty="0"/>
              <a:t>Café</a:t>
            </a:r>
            <a:r>
              <a:rPr lang="ja-JP" altLang="en-US" sz="1200" dirty="0"/>
              <a:t>＆居酒屋</a:t>
            </a:r>
            <a:r>
              <a:rPr lang="en-US" altLang="ja-JP" sz="1200" dirty="0" err="1"/>
              <a:t>Taiyou</a:t>
            </a:r>
            <a:r>
              <a:rPr lang="ja-JP" altLang="en-US" sz="1200" dirty="0"/>
              <a:t>で盃の色付け体験（小学生は灯籠づくり）。信長公の勝幡城生誕説を定説にした石田泰弘氏の解説で生誕の地と信長の歴史を学び、夕暮れには灯籠の灯りの中、ケーキと甘酒で誕生日を祝います。</a:t>
            </a:r>
            <a:endParaRPr lang="en-US" altLang="ja-JP" sz="1200" dirty="0"/>
          </a:p>
          <a:p>
            <a:endParaRPr lang="en-US" altLang="ja-JP" sz="1200" kern="0" dirty="0">
              <a:effectLst/>
              <a:latin typeface="メイリオ" panose="020B0604030504040204" pitchFamily="50" charset="-128"/>
              <a:ea typeface="メイリオ" panose="020B0604030504040204" pitchFamily="50" charset="-128"/>
              <a:cs typeface="ＭＳ Ｐゴシック" panose="020B0600070205080204" pitchFamily="50" charset="-128"/>
            </a:endParaRPr>
          </a:p>
          <a:p>
            <a:r>
              <a:rPr lang="ja-JP" altLang="ja-JP" sz="1050" kern="0" dirty="0">
                <a:effectLst/>
                <a:latin typeface="メイリオ" panose="020B0604030504040204" pitchFamily="50" charset="-128"/>
                <a:ea typeface="メイリオ" panose="020B0604030504040204" pitchFamily="50" charset="-128"/>
                <a:cs typeface="ＭＳ Ｐゴシック" panose="020B0600070205080204" pitchFamily="50" charset="-128"/>
              </a:rPr>
              <a:t>日時：</a:t>
            </a:r>
            <a:r>
              <a:rPr lang="en-US" altLang="ja-JP" sz="1050" kern="0" dirty="0">
                <a:effectLst/>
                <a:latin typeface="メイリオ" panose="020B0604030504040204" pitchFamily="50" charset="-128"/>
                <a:ea typeface="メイリオ" panose="020B0604030504040204" pitchFamily="50" charset="-128"/>
                <a:cs typeface="ＭＳ Ｐゴシック" panose="020B0600070205080204" pitchFamily="50" charset="-128"/>
              </a:rPr>
              <a:t>5</a:t>
            </a:r>
            <a:r>
              <a:rPr lang="ja-JP" altLang="ja-JP" sz="1050" kern="0" dirty="0">
                <a:effectLst/>
                <a:latin typeface="メイリオ" panose="020B0604030504040204" pitchFamily="50" charset="-128"/>
                <a:ea typeface="メイリオ" panose="020B0604030504040204" pitchFamily="50" charset="-128"/>
                <a:cs typeface="ＭＳ Ｐゴシック" panose="020B0600070205080204" pitchFamily="50" charset="-128"/>
              </a:rPr>
              <a:t>月</a:t>
            </a:r>
            <a:r>
              <a:rPr lang="en-US" altLang="ja-JP" sz="1050" kern="0" dirty="0">
                <a:effectLst/>
                <a:latin typeface="メイリオ" panose="020B0604030504040204" pitchFamily="50" charset="-128"/>
                <a:ea typeface="メイリオ" panose="020B0604030504040204" pitchFamily="50" charset="-128"/>
                <a:cs typeface="ＭＳ Ｐゴシック" panose="020B0600070205080204" pitchFamily="50" charset="-128"/>
              </a:rPr>
              <a:t>31</a:t>
            </a:r>
            <a:r>
              <a:rPr lang="ja-JP" altLang="ja-JP" sz="1050" kern="0" dirty="0">
                <a:effectLst/>
                <a:latin typeface="メイリオ" panose="020B0604030504040204" pitchFamily="50" charset="-128"/>
                <a:ea typeface="メイリオ" panose="020B0604030504040204" pitchFamily="50" charset="-128"/>
                <a:cs typeface="ＭＳ Ｐゴシック" panose="020B0600070205080204" pitchFamily="50" charset="-128"/>
              </a:rPr>
              <a:t>日（日）</a:t>
            </a:r>
            <a:r>
              <a:rPr lang="en-US" altLang="ja-JP" sz="1050" kern="0" dirty="0">
                <a:effectLst/>
                <a:latin typeface="メイリオ" panose="020B0604030504040204" pitchFamily="50" charset="-128"/>
                <a:ea typeface="メイリオ" panose="020B0604030504040204" pitchFamily="50" charset="-128"/>
                <a:cs typeface="ＭＳ Ｐゴシック" panose="020B0600070205080204" pitchFamily="50" charset="-128"/>
              </a:rPr>
              <a:t>16:30</a:t>
            </a:r>
            <a:r>
              <a:rPr lang="ja-JP" altLang="ja-JP" sz="1050" kern="0" dirty="0">
                <a:effectLst/>
                <a:latin typeface="メイリオ" panose="020B0604030504040204" pitchFamily="50" charset="-128"/>
                <a:ea typeface="メイリオ" panose="020B0604030504040204" pitchFamily="50" charset="-128"/>
                <a:cs typeface="ＭＳ Ｐゴシック" panose="020B0600070205080204" pitchFamily="50" charset="-128"/>
              </a:rPr>
              <a:t>～</a:t>
            </a:r>
            <a:r>
              <a:rPr lang="en-US" altLang="ja-JP" sz="1050" kern="0" dirty="0">
                <a:effectLst/>
                <a:latin typeface="メイリオ" panose="020B0604030504040204" pitchFamily="50" charset="-128"/>
                <a:ea typeface="メイリオ" panose="020B0604030504040204" pitchFamily="50" charset="-128"/>
                <a:cs typeface="ＭＳ Ｐゴシック" panose="020B0600070205080204" pitchFamily="50" charset="-128"/>
              </a:rPr>
              <a:t>20:00</a:t>
            </a:r>
            <a:br>
              <a:rPr lang="en-US" altLang="ja-JP" sz="1050" kern="0" dirty="0">
                <a:effectLst/>
                <a:latin typeface="メイリオ" panose="020B0604030504040204" pitchFamily="50" charset="-128"/>
                <a:ea typeface="メイリオ" panose="020B0604030504040204" pitchFamily="50" charset="-128"/>
                <a:cs typeface="ＭＳ Ｐゴシック" panose="020B0600070205080204" pitchFamily="50" charset="-128"/>
              </a:rPr>
            </a:br>
            <a:r>
              <a:rPr lang="ja-JP" altLang="ja-JP" sz="1050" kern="0" dirty="0">
                <a:effectLst/>
                <a:latin typeface="メイリオ" panose="020B0604030504040204" pitchFamily="50" charset="-128"/>
                <a:ea typeface="メイリオ" panose="020B0604030504040204" pitchFamily="50" charset="-128"/>
                <a:cs typeface="ＭＳ Ｐゴシック" panose="020B0600070205080204" pitchFamily="50" charset="-128"/>
              </a:rPr>
              <a:t>定員：</a:t>
            </a:r>
            <a:r>
              <a:rPr lang="en-US" altLang="ja-JP" sz="1050" kern="0" dirty="0">
                <a:effectLst/>
                <a:latin typeface="メイリオ" panose="020B0604030504040204" pitchFamily="50" charset="-128"/>
                <a:ea typeface="メイリオ" panose="020B0604030504040204" pitchFamily="50" charset="-128"/>
                <a:cs typeface="ＭＳ Ｐゴシック" panose="020B0600070205080204" pitchFamily="50" charset="-128"/>
              </a:rPr>
              <a:t>18</a:t>
            </a:r>
            <a:r>
              <a:rPr lang="ja-JP" altLang="ja-JP" sz="1050" kern="0" dirty="0">
                <a:effectLst/>
                <a:latin typeface="メイリオ" panose="020B0604030504040204" pitchFamily="50" charset="-128"/>
                <a:ea typeface="メイリオ" panose="020B0604030504040204" pitchFamily="50" charset="-128"/>
                <a:cs typeface="ＭＳ Ｐゴシック" panose="020B0600070205080204" pitchFamily="50" charset="-128"/>
              </a:rPr>
              <a:t>名（最少催行</a:t>
            </a:r>
            <a:r>
              <a:rPr lang="en-US" altLang="ja-JP" sz="1050" kern="0" dirty="0">
                <a:effectLst/>
                <a:latin typeface="メイリオ" panose="020B0604030504040204" pitchFamily="50" charset="-128"/>
                <a:ea typeface="メイリオ" panose="020B0604030504040204" pitchFamily="50" charset="-128"/>
                <a:cs typeface="ＭＳ Ｐゴシック" panose="020B0600070205080204" pitchFamily="50" charset="-128"/>
              </a:rPr>
              <a:t>10</a:t>
            </a:r>
            <a:r>
              <a:rPr lang="ja-JP" altLang="ja-JP" sz="1050" kern="0" dirty="0">
                <a:effectLst/>
                <a:latin typeface="メイリオ" panose="020B0604030504040204" pitchFamily="50" charset="-128"/>
                <a:ea typeface="メイリオ" panose="020B0604030504040204" pitchFamily="50" charset="-128"/>
                <a:cs typeface="ＭＳ Ｐゴシック" panose="020B0600070205080204" pitchFamily="50" charset="-128"/>
              </a:rPr>
              <a:t>名）</a:t>
            </a:r>
            <a:br>
              <a:rPr lang="en-US" altLang="ja-JP" sz="1050" kern="0" dirty="0">
                <a:effectLst/>
                <a:latin typeface="メイリオ" panose="020B0604030504040204" pitchFamily="50" charset="-128"/>
                <a:ea typeface="メイリオ" panose="020B0604030504040204" pitchFamily="50" charset="-128"/>
                <a:cs typeface="ＭＳ Ｐゴシック" panose="020B0600070205080204" pitchFamily="50" charset="-128"/>
              </a:rPr>
            </a:br>
            <a:r>
              <a:rPr lang="ja-JP" altLang="ja-JP" sz="1050" kern="0" dirty="0">
                <a:effectLst/>
                <a:latin typeface="メイリオ" panose="020B0604030504040204" pitchFamily="50" charset="-128"/>
                <a:ea typeface="メイリオ" panose="020B0604030504040204" pitchFamily="50" charset="-128"/>
                <a:cs typeface="ＭＳ Ｐゴシック" panose="020B0600070205080204" pitchFamily="50" charset="-128"/>
              </a:rPr>
              <a:t>集合・解散：</a:t>
            </a:r>
            <a:r>
              <a:rPr lang="en-US" altLang="ja-JP" sz="1050" kern="0" dirty="0">
                <a:effectLst/>
                <a:latin typeface="メイリオ" panose="020B0604030504040204" pitchFamily="50" charset="-128"/>
                <a:ea typeface="メイリオ" panose="020B0604030504040204" pitchFamily="50" charset="-128"/>
                <a:cs typeface="ＭＳ Ｐゴシック" panose="020B0600070205080204" pitchFamily="50" charset="-128"/>
              </a:rPr>
              <a:t>Café&amp;</a:t>
            </a:r>
            <a:r>
              <a:rPr lang="ja-JP" altLang="ja-JP" sz="1050" kern="0" dirty="0">
                <a:effectLst/>
                <a:latin typeface="メイリオ" panose="020B0604030504040204" pitchFamily="50" charset="-128"/>
                <a:ea typeface="メイリオ" panose="020B0604030504040204" pitchFamily="50" charset="-128"/>
                <a:cs typeface="ＭＳ Ｐゴシック" panose="020B0600070205080204" pitchFamily="50" charset="-128"/>
              </a:rPr>
              <a:t>居酒屋</a:t>
            </a:r>
            <a:r>
              <a:rPr lang="en-US" altLang="ja-JP" sz="1050" kern="0" dirty="0" err="1">
                <a:effectLst/>
                <a:latin typeface="メイリオ" panose="020B0604030504040204" pitchFamily="50" charset="-128"/>
                <a:ea typeface="メイリオ" panose="020B0604030504040204" pitchFamily="50" charset="-128"/>
                <a:cs typeface="ＭＳ Ｐゴシック" panose="020B0600070205080204" pitchFamily="50" charset="-128"/>
              </a:rPr>
              <a:t>Taiyou</a:t>
            </a:r>
            <a:br>
              <a:rPr lang="en-US" altLang="ja-JP" sz="1050" kern="0" dirty="0">
                <a:effectLst/>
                <a:latin typeface="メイリオ" panose="020B0604030504040204" pitchFamily="50" charset="-128"/>
                <a:ea typeface="メイリオ" panose="020B0604030504040204" pitchFamily="50" charset="-128"/>
                <a:cs typeface="ＭＳ Ｐゴシック" panose="020B0600070205080204" pitchFamily="50" charset="-128"/>
              </a:rPr>
            </a:br>
            <a:r>
              <a:rPr lang="ja-JP" altLang="ja-JP" sz="1050" kern="0" dirty="0">
                <a:effectLst/>
                <a:latin typeface="メイリオ" panose="020B0604030504040204" pitchFamily="50" charset="-128"/>
                <a:ea typeface="メイリオ" panose="020B0604030504040204" pitchFamily="50" charset="-128"/>
                <a:cs typeface="ＭＳ Ｐゴシック" panose="020B0600070205080204" pitchFamily="50" charset="-128"/>
              </a:rPr>
              <a:t>参加費：おとな </a:t>
            </a:r>
            <a:r>
              <a:rPr lang="en-US" altLang="ja-JP" sz="1050" kern="0" dirty="0">
                <a:effectLst/>
                <a:latin typeface="メイリオ" panose="020B0604030504040204" pitchFamily="50" charset="-128"/>
                <a:ea typeface="メイリオ" panose="020B0604030504040204" pitchFamily="50" charset="-128"/>
                <a:cs typeface="ＭＳ Ｐゴシック" panose="020B0600070205080204" pitchFamily="50" charset="-128"/>
              </a:rPr>
              <a:t>3,000</a:t>
            </a:r>
            <a:r>
              <a:rPr lang="ja-JP" altLang="ja-JP" sz="1050" kern="0" dirty="0">
                <a:effectLst/>
                <a:latin typeface="メイリオ" panose="020B0604030504040204" pitchFamily="50" charset="-128"/>
                <a:ea typeface="メイリオ" panose="020B0604030504040204" pitchFamily="50" charset="-128"/>
                <a:cs typeface="ＭＳ Ｐゴシック" panose="020B0600070205080204" pitchFamily="50" charset="-128"/>
              </a:rPr>
              <a:t>円（盃材料費、ケーキ、軽食、甘酒代）</a:t>
            </a:r>
            <a:r>
              <a:rPr lang="en-US" altLang="ja-JP" sz="1050" kern="100" dirty="0">
                <a:latin typeface="メイリオ" panose="020B0604030504040204" pitchFamily="50" charset="-128"/>
                <a:ea typeface="メイリオ" panose="020B0604030504040204" pitchFamily="50" charset="-128"/>
                <a:cs typeface="Times New Roman" panose="02020603050405020304" pitchFamily="18" charset="0"/>
              </a:rPr>
              <a:t> </a:t>
            </a:r>
          </a:p>
          <a:p>
            <a:r>
              <a:rPr lang="ja-JP" altLang="en-US" sz="1050" kern="100" dirty="0">
                <a:latin typeface="メイリオ" panose="020B0604030504040204" pitchFamily="50" charset="-128"/>
                <a:ea typeface="メイリオ" panose="020B0604030504040204" pitchFamily="50" charset="-128"/>
                <a:cs typeface="Times New Roman" panose="02020603050405020304" pitchFamily="18" charset="0"/>
              </a:rPr>
              <a:t>　　　　</a:t>
            </a:r>
            <a:r>
              <a:rPr lang="en-US" altLang="ja-JP" sz="1050" kern="100" dirty="0">
                <a:latin typeface="メイリオ" panose="020B0604030504040204" pitchFamily="50" charset="-128"/>
                <a:ea typeface="メイリオ" panose="020B0604030504040204" pitchFamily="50" charset="-128"/>
                <a:cs typeface="Times New Roman" panose="02020603050405020304" pitchFamily="18" charset="0"/>
              </a:rPr>
              <a:t>※</a:t>
            </a:r>
            <a:r>
              <a:rPr lang="ja-JP" altLang="ja-JP" sz="1050" kern="100" dirty="0">
                <a:latin typeface="メイリオ" panose="020B0604030504040204" pitchFamily="50" charset="-128"/>
                <a:ea typeface="メイリオ" panose="020B0604030504040204" pitchFamily="50" charset="-128"/>
                <a:cs typeface="Times New Roman" panose="02020603050405020304" pitchFamily="18" charset="0"/>
              </a:rPr>
              <a:t>色付けした盃は焼成後、後日受け取りとなります。</a:t>
            </a:r>
            <a:endParaRPr lang="ja-JP" altLang="ja-JP" sz="1050" kern="100" dirty="0">
              <a:effectLst/>
              <a:latin typeface="メイリオ" panose="020B0604030504040204" pitchFamily="50" charset="-128"/>
              <a:ea typeface="メイリオ" panose="020B0604030504040204" pitchFamily="50" charset="-128"/>
              <a:cs typeface="Times New Roman" panose="02020603050405020304" pitchFamily="18" charset="0"/>
            </a:endParaRPr>
          </a:p>
          <a:p>
            <a:pPr indent="533400" algn="l">
              <a:buNone/>
            </a:pPr>
            <a:r>
              <a:rPr lang="ja-JP" altLang="ja-JP" sz="1050" kern="0" dirty="0">
                <a:effectLst/>
                <a:latin typeface="メイリオ" panose="020B0604030504040204" pitchFamily="50" charset="-128"/>
                <a:ea typeface="メイリオ" panose="020B0604030504040204" pitchFamily="50" charset="-128"/>
                <a:cs typeface="ＭＳ Ｐゴシック" panose="020B0600070205080204" pitchFamily="50" charset="-128"/>
              </a:rPr>
              <a:t>小学生</a:t>
            </a:r>
            <a:r>
              <a:rPr lang="en-US" altLang="ja-JP" sz="1050" kern="0" dirty="0">
                <a:effectLst/>
                <a:latin typeface="メイリオ" panose="020B0604030504040204" pitchFamily="50" charset="-128"/>
                <a:ea typeface="メイリオ" panose="020B0604030504040204" pitchFamily="50" charset="-128"/>
                <a:cs typeface="ＭＳ Ｐゴシック" panose="020B0600070205080204" pitchFamily="50" charset="-128"/>
              </a:rPr>
              <a:t>2,000</a:t>
            </a:r>
            <a:r>
              <a:rPr lang="ja-JP" altLang="ja-JP" sz="1050" kern="0" dirty="0">
                <a:effectLst/>
                <a:latin typeface="メイリオ" panose="020B0604030504040204" pitchFamily="50" charset="-128"/>
                <a:ea typeface="メイリオ" panose="020B0604030504040204" pitchFamily="50" charset="-128"/>
                <a:cs typeface="ＭＳ Ｐゴシック" panose="020B0600070205080204" pitchFamily="50" charset="-128"/>
              </a:rPr>
              <a:t>円（紙コップ灯篭材料費、ケーキ、軽食、ドリンク代）</a:t>
            </a:r>
            <a:endParaRPr lang="ja-JP" altLang="ja-JP" sz="1050" kern="100" dirty="0">
              <a:effectLst/>
              <a:latin typeface="メイリオ" panose="020B0604030504040204" pitchFamily="50" charset="-128"/>
              <a:ea typeface="メイリオ" panose="020B0604030504040204" pitchFamily="50" charset="-128"/>
              <a:cs typeface="Times New Roman" panose="02020603050405020304" pitchFamily="18" charset="0"/>
            </a:endParaRPr>
          </a:p>
        </p:txBody>
      </p:sp>
      <p:sp>
        <p:nvSpPr>
          <p:cNvPr id="12" name="テキスト ボックス 11">
            <a:extLst>
              <a:ext uri="{FF2B5EF4-FFF2-40B4-BE49-F238E27FC236}">
                <a16:creationId xmlns:a16="http://schemas.microsoft.com/office/drawing/2014/main" id="{F12FF8F6-6B6C-A40B-EBD4-675426DC23F1}"/>
              </a:ext>
            </a:extLst>
          </p:cNvPr>
          <p:cNvSpPr txBox="1"/>
          <p:nvPr/>
        </p:nvSpPr>
        <p:spPr>
          <a:xfrm>
            <a:off x="245695" y="6947472"/>
            <a:ext cx="6438134" cy="1885131"/>
          </a:xfrm>
          <a:prstGeom prst="rect">
            <a:avLst/>
          </a:prstGeom>
          <a:noFill/>
        </p:spPr>
        <p:txBody>
          <a:bodyPr wrap="square">
            <a:spAutoFit/>
          </a:bodyPr>
          <a:lstStyle/>
          <a:p>
            <a:pPr indent="838200" algn="l">
              <a:buNone/>
            </a:pPr>
            <a:r>
              <a:rPr lang="en-US" altLang="ja-JP" sz="1200" kern="0" dirty="0">
                <a:effectLst/>
                <a:latin typeface="ＭＳ Ｐゴシック" panose="020B0600070205080204" pitchFamily="50" charset="-128"/>
                <a:ea typeface="游明朝" panose="02020400000000000000" pitchFamily="18" charset="-128"/>
                <a:cs typeface="ＭＳ Ｐゴシック" panose="020B0600070205080204" pitchFamily="50" charset="-128"/>
              </a:rPr>
              <a:t> </a:t>
            </a:r>
            <a:endParaRPr lang="ja-JP" altLang="ja-JP" sz="105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algn="l">
              <a:buNone/>
            </a:pPr>
            <a:r>
              <a:rPr lang="ja-JP" altLang="ja-JP" sz="1600" b="1" kern="0" dirty="0">
                <a:solidFill>
                  <a:schemeClr val="accent2"/>
                </a:solidFill>
                <a:effectLst/>
                <a:latin typeface="メイリオ" panose="020B0604030504040204" pitchFamily="50" charset="-128"/>
                <a:ea typeface="メイリオ" panose="020B0604030504040204" pitchFamily="50" charset="-128"/>
                <a:cs typeface="ＭＳ Ｐゴシック" panose="020B0600070205080204" pitchFamily="50" charset="-128"/>
              </a:rPr>
              <a:t>３．勝幡城跡見学と陶器への色塗り体験＆信長スイーツを味わう会</a:t>
            </a:r>
            <a:endParaRPr lang="en-US" altLang="ja-JP" sz="1600" b="1" kern="0" dirty="0">
              <a:solidFill>
                <a:schemeClr val="accent2"/>
              </a:solidFill>
              <a:effectLst/>
              <a:latin typeface="メイリオ" panose="020B0604030504040204" pitchFamily="50" charset="-128"/>
              <a:ea typeface="メイリオ" panose="020B0604030504040204" pitchFamily="50" charset="-128"/>
              <a:cs typeface="ＭＳ Ｐゴシック" panose="020B0600070205080204" pitchFamily="50" charset="-128"/>
            </a:endParaRPr>
          </a:p>
          <a:p>
            <a:pPr algn="l">
              <a:buNone/>
            </a:pPr>
            <a:endParaRPr lang="ja-JP" altLang="ja-JP" sz="1050" kern="100" dirty="0">
              <a:solidFill>
                <a:schemeClr val="accent2"/>
              </a:solidFill>
              <a:effectLst/>
              <a:latin typeface="メイリオ" panose="020B0604030504040204" pitchFamily="50" charset="-128"/>
              <a:ea typeface="メイリオ" panose="020B0604030504040204" pitchFamily="50" charset="-128"/>
              <a:cs typeface="Times New Roman" panose="02020603050405020304" pitchFamily="18" charset="0"/>
            </a:endParaRPr>
          </a:p>
          <a:p>
            <a:r>
              <a:rPr lang="ja-JP" altLang="ja-JP" sz="1200" kern="0" dirty="0">
                <a:effectLst/>
                <a:latin typeface="メイリオ" panose="020B0604030504040204" pitchFamily="50" charset="-128"/>
                <a:ea typeface="メイリオ" panose="020B0604030504040204" pitchFamily="50" charset="-128"/>
                <a:cs typeface="ＭＳ Ｐゴシック" panose="020B0600070205080204" pitchFamily="50" charset="-128"/>
              </a:rPr>
              <a:t>信長公生誕の地近くの</a:t>
            </a:r>
            <a:r>
              <a:rPr lang="en-US" altLang="ja-JP" sz="1200" kern="0" dirty="0">
                <a:effectLst/>
                <a:latin typeface="メイリオ" panose="020B0604030504040204" pitchFamily="50" charset="-128"/>
                <a:ea typeface="メイリオ" panose="020B0604030504040204" pitchFamily="50" charset="-128"/>
                <a:cs typeface="ＭＳ Ｐゴシック" panose="020B0600070205080204" pitchFamily="50" charset="-128"/>
              </a:rPr>
              <a:t>Café&amp;</a:t>
            </a:r>
            <a:r>
              <a:rPr lang="ja-JP" altLang="ja-JP" sz="1200" kern="0" dirty="0">
                <a:effectLst/>
                <a:latin typeface="メイリオ" panose="020B0604030504040204" pitchFamily="50" charset="-128"/>
                <a:ea typeface="メイリオ" panose="020B0604030504040204" pitchFamily="50" charset="-128"/>
                <a:cs typeface="ＭＳ Ｐゴシック" panose="020B0600070205080204" pitchFamily="50" charset="-128"/>
              </a:rPr>
              <a:t>居酒屋</a:t>
            </a:r>
            <a:r>
              <a:rPr lang="en-US" altLang="ja-JP" sz="1200" kern="0" dirty="0" err="1">
                <a:effectLst/>
                <a:latin typeface="メイリオ" panose="020B0604030504040204" pitchFamily="50" charset="-128"/>
                <a:ea typeface="メイリオ" panose="020B0604030504040204" pitchFamily="50" charset="-128"/>
                <a:cs typeface="ＭＳ Ｐゴシック" panose="020B0600070205080204" pitchFamily="50" charset="-128"/>
              </a:rPr>
              <a:t>Taiyou</a:t>
            </a:r>
            <a:r>
              <a:rPr lang="ja-JP" altLang="ja-JP" sz="1200" kern="0" dirty="0">
                <a:effectLst/>
                <a:latin typeface="メイリオ" panose="020B0604030504040204" pitchFamily="50" charset="-128"/>
                <a:ea typeface="メイリオ" panose="020B0604030504040204" pitchFamily="50" charset="-128"/>
                <a:cs typeface="ＭＳ Ｐゴシック" panose="020B0600070205080204" pitchFamily="50" charset="-128"/>
              </a:rPr>
              <a:t>で</a:t>
            </a:r>
            <a:r>
              <a:rPr lang="ja-JP" altLang="en-US" sz="1200" dirty="0"/>
              <a:t>勝幡城の解説を聞いた後、勝幡城跡を見学。その後、陶器の色塗り体験と名物「うつけあんみつ」を楽しみ、信長公に思いを馳せます。</a:t>
            </a:r>
            <a:endParaRPr lang="en-US" altLang="ja-JP" sz="1200" dirty="0"/>
          </a:p>
          <a:p>
            <a:endParaRPr lang="en-US" altLang="ja-JP" sz="1200" dirty="0"/>
          </a:p>
          <a:p>
            <a:r>
              <a:rPr lang="ja-JP" altLang="ja-JP" sz="1050" kern="0" dirty="0">
                <a:effectLst/>
                <a:latin typeface="メイリオ" panose="020B0604030504040204" pitchFamily="50" charset="-128"/>
                <a:ea typeface="メイリオ" panose="020B0604030504040204" pitchFamily="50" charset="-128"/>
                <a:cs typeface="ＭＳ Ｐゴシック" panose="020B0600070205080204" pitchFamily="50" charset="-128"/>
              </a:rPr>
              <a:t>日時：</a:t>
            </a:r>
            <a:r>
              <a:rPr lang="en-US" altLang="ja-JP" sz="1050" kern="0" dirty="0">
                <a:effectLst/>
                <a:latin typeface="メイリオ" panose="020B0604030504040204" pitchFamily="50" charset="-128"/>
                <a:ea typeface="メイリオ" panose="020B0604030504040204" pitchFamily="50" charset="-128"/>
                <a:cs typeface="ＭＳ Ｐゴシック" panose="020B0600070205080204" pitchFamily="50" charset="-128"/>
              </a:rPr>
              <a:t>6</a:t>
            </a:r>
            <a:r>
              <a:rPr lang="ja-JP" altLang="ja-JP" sz="1050" kern="0" dirty="0">
                <a:effectLst/>
                <a:latin typeface="メイリオ" panose="020B0604030504040204" pitchFamily="50" charset="-128"/>
                <a:ea typeface="メイリオ" panose="020B0604030504040204" pitchFamily="50" charset="-128"/>
                <a:cs typeface="ＭＳ Ｐゴシック" panose="020B0600070205080204" pitchFamily="50" charset="-128"/>
              </a:rPr>
              <a:t>月</a:t>
            </a:r>
            <a:r>
              <a:rPr lang="en-US" altLang="ja-JP" sz="1050" kern="0" dirty="0">
                <a:effectLst/>
                <a:latin typeface="メイリオ" panose="020B0604030504040204" pitchFamily="50" charset="-128"/>
                <a:ea typeface="メイリオ" panose="020B0604030504040204" pitchFamily="50" charset="-128"/>
                <a:cs typeface="ＭＳ Ｐゴシック" panose="020B0600070205080204" pitchFamily="50" charset="-128"/>
              </a:rPr>
              <a:t>21</a:t>
            </a:r>
            <a:r>
              <a:rPr lang="ja-JP" altLang="ja-JP" sz="1050" kern="0" dirty="0">
                <a:effectLst/>
                <a:latin typeface="メイリオ" panose="020B0604030504040204" pitchFamily="50" charset="-128"/>
                <a:ea typeface="メイリオ" panose="020B0604030504040204" pitchFamily="50" charset="-128"/>
                <a:cs typeface="ＭＳ Ｐゴシック" panose="020B0600070205080204" pitchFamily="50" charset="-128"/>
              </a:rPr>
              <a:t>日（日）</a:t>
            </a:r>
            <a:r>
              <a:rPr lang="en-US" altLang="ja-JP" sz="1050" kern="0" dirty="0">
                <a:effectLst/>
                <a:latin typeface="メイリオ" panose="020B0604030504040204" pitchFamily="50" charset="-128"/>
                <a:ea typeface="メイリオ" panose="020B0604030504040204" pitchFamily="50" charset="-128"/>
                <a:cs typeface="ＭＳ Ｐゴシック" panose="020B0600070205080204" pitchFamily="50" charset="-128"/>
              </a:rPr>
              <a:t>14:00</a:t>
            </a:r>
            <a:r>
              <a:rPr lang="ja-JP" altLang="ja-JP" sz="1050" kern="0" dirty="0">
                <a:effectLst/>
                <a:latin typeface="メイリオ" panose="020B0604030504040204" pitchFamily="50" charset="-128"/>
                <a:ea typeface="メイリオ" panose="020B0604030504040204" pitchFamily="50" charset="-128"/>
                <a:cs typeface="ＭＳ Ｐゴシック" panose="020B0600070205080204" pitchFamily="50" charset="-128"/>
              </a:rPr>
              <a:t>～</a:t>
            </a:r>
            <a:r>
              <a:rPr lang="en-US" altLang="ja-JP" sz="1050" kern="0" dirty="0">
                <a:effectLst/>
                <a:latin typeface="メイリオ" panose="020B0604030504040204" pitchFamily="50" charset="-128"/>
                <a:ea typeface="メイリオ" panose="020B0604030504040204" pitchFamily="50" charset="-128"/>
                <a:cs typeface="ＭＳ Ｐゴシック" panose="020B0600070205080204" pitchFamily="50" charset="-128"/>
              </a:rPr>
              <a:t>16:00</a:t>
            </a:r>
            <a:br>
              <a:rPr lang="en-US" altLang="ja-JP" sz="1050" kern="0" dirty="0">
                <a:effectLst/>
                <a:latin typeface="メイリオ" panose="020B0604030504040204" pitchFamily="50" charset="-128"/>
                <a:ea typeface="メイリオ" panose="020B0604030504040204" pitchFamily="50" charset="-128"/>
                <a:cs typeface="ＭＳ Ｐゴシック" panose="020B0600070205080204" pitchFamily="50" charset="-128"/>
              </a:rPr>
            </a:br>
            <a:r>
              <a:rPr lang="ja-JP" altLang="ja-JP" sz="1050" kern="0" dirty="0">
                <a:effectLst/>
                <a:latin typeface="メイリオ" panose="020B0604030504040204" pitchFamily="50" charset="-128"/>
                <a:ea typeface="メイリオ" panose="020B0604030504040204" pitchFamily="50" charset="-128"/>
                <a:cs typeface="ＭＳ Ｐゴシック" panose="020B0600070205080204" pitchFamily="50" charset="-128"/>
              </a:rPr>
              <a:t>定員：</a:t>
            </a:r>
            <a:r>
              <a:rPr lang="en-US" altLang="ja-JP" sz="1050" kern="0" dirty="0">
                <a:effectLst/>
                <a:latin typeface="メイリオ" panose="020B0604030504040204" pitchFamily="50" charset="-128"/>
                <a:ea typeface="メイリオ" panose="020B0604030504040204" pitchFamily="50" charset="-128"/>
                <a:cs typeface="ＭＳ Ｐゴシック" panose="020B0600070205080204" pitchFamily="50" charset="-128"/>
              </a:rPr>
              <a:t>12</a:t>
            </a:r>
            <a:r>
              <a:rPr lang="ja-JP" altLang="ja-JP" sz="1050" kern="0" dirty="0">
                <a:effectLst/>
                <a:latin typeface="メイリオ" panose="020B0604030504040204" pitchFamily="50" charset="-128"/>
                <a:ea typeface="メイリオ" panose="020B0604030504040204" pitchFamily="50" charset="-128"/>
                <a:cs typeface="ＭＳ Ｐゴシック" panose="020B0600070205080204" pitchFamily="50" charset="-128"/>
              </a:rPr>
              <a:t>名（最少催行</a:t>
            </a:r>
            <a:r>
              <a:rPr lang="en-US" altLang="ja-JP" sz="1050" kern="0" dirty="0">
                <a:effectLst/>
                <a:latin typeface="メイリオ" panose="020B0604030504040204" pitchFamily="50" charset="-128"/>
                <a:ea typeface="メイリオ" panose="020B0604030504040204" pitchFamily="50" charset="-128"/>
                <a:cs typeface="ＭＳ Ｐゴシック" panose="020B0600070205080204" pitchFamily="50" charset="-128"/>
              </a:rPr>
              <a:t>1</a:t>
            </a:r>
            <a:r>
              <a:rPr lang="ja-JP" altLang="ja-JP" sz="1050" kern="0" dirty="0">
                <a:effectLst/>
                <a:latin typeface="メイリオ" panose="020B0604030504040204" pitchFamily="50" charset="-128"/>
                <a:ea typeface="メイリオ" panose="020B0604030504040204" pitchFamily="50" charset="-128"/>
                <a:cs typeface="ＭＳ Ｐゴシック" panose="020B0600070205080204" pitchFamily="50" charset="-128"/>
              </a:rPr>
              <a:t>名）</a:t>
            </a:r>
            <a:br>
              <a:rPr lang="en-US" altLang="ja-JP" sz="1050" kern="0" dirty="0">
                <a:effectLst/>
                <a:latin typeface="メイリオ" panose="020B0604030504040204" pitchFamily="50" charset="-128"/>
                <a:ea typeface="メイリオ" panose="020B0604030504040204" pitchFamily="50" charset="-128"/>
                <a:cs typeface="ＭＳ Ｐゴシック" panose="020B0600070205080204" pitchFamily="50" charset="-128"/>
              </a:rPr>
            </a:br>
            <a:r>
              <a:rPr lang="ja-JP" altLang="ja-JP" sz="1050" kern="0" dirty="0">
                <a:effectLst/>
                <a:latin typeface="メイリオ" panose="020B0604030504040204" pitchFamily="50" charset="-128"/>
                <a:ea typeface="メイリオ" panose="020B0604030504040204" pitchFamily="50" charset="-128"/>
                <a:cs typeface="ＭＳ Ｐゴシック" panose="020B0600070205080204" pitchFamily="50" charset="-128"/>
              </a:rPr>
              <a:t>集合・解散：</a:t>
            </a:r>
            <a:r>
              <a:rPr lang="en-US" altLang="ja-JP" sz="1050" kern="0" dirty="0">
                <a:effectLst/>
                <a:latin typeface="メイリオ" panose="020B0604030504040204" pitchFamily="50" charset="-128"/>
                <a:ea typeface="メイリオ" panose="020B0604030504040204" pitchFamily="50" charset="-128"/>
                <a:cs typeface="ＭＳ Ｐゴシック" panose="020B0600070205080204" pitchFamily="50" charset="-128"/>
              </a:rPr>
              <a:t>Café&amp;</a:t>
            </a:r>
            <a:r>
              <a:rPr lang="ja-JP" altLang="ja-JP" sz="1050" kern="0" dirty="0">
                <a:effectLst/>
                <a:latin typeface="メイリオ" panose="020B0604030504040204" pitchFamily="50" charset="-128"/>
                <a:ea typeface="メイリオ" panose="020B0604030504040204" pitchFamily="50" charset="-128"/>
                <a:cs typeface="ＭＳ Ｐゴシック" panose="020B0600070205080204" pitchFamily="50" charset="-128"/>
              </a:rPr>
              <a:t>居酒屋</a:t>
            </a:r>
            <a:r>
              <a:rPr lang="en-US" altLang="ja-JP" sz="1050" kern="0" dirty="0" err="1">
                <a:effectLst/>
                <a:latin typeface="メイリオ" panose="020B0604030504040204" pitchFamily="50" charset="-128"/>
                <a:ea typeface="メイリオ" panose="020B0604030504040204" pitchFamily="50" charset="-128"/>
                <a:cs typeface="ＭＳ Ｐゴシック" panose="020B0600070205080204" pitchFamily="50" charset="-128"/>
              </a:rPr>
              <a:t>Taiyou</a:t>
            </a:r>
            <a:br>
              <a:rPr lang="en-US" altLang="ja-JP" sz="1050" kern="0" dirty="0">
                <a:effectLst/>
                <a:ea typeface="ＭＳ Ｐゴシック" panose="020B0600070205080204" pitchFamily="50" charset="-128"/>
                <a:cs typeface="ＭＳ Ｐゴシック" panose="020B0600070205080204" pitchFamily="50" charset="-128"/>
              </a:rPr>
            </a:br>
            <a:r>
              <a:rPr lang="ja-JP" altLang="ja-JP" sz="1050" kern="0" dirty="0">
                <a:effectLst/>
                <a:ea typeface="ＭＳ Ｐゴシック" panose="020B0600070205080204" pitchFamily="50" charset="-128"/>
                <a:cs typeface="ＭＳ Ｐゴシック" panose="020B0600070205080204" pitchFamily="50" charset="-128"/>
              </a:rPr>
              <a:t>参加費：</a:t>
            </a:r>
            <a:r>
              <a:rPr lang="en-US" altLang="ja-JP" sz="1050" kern="0" dirty="0">
                <a:effectLst/>
                <a:ea typeface="ＭＳ Ｐゴシック" panose="020B0600070205080204" pitchFamily="50" charset="-128"/>
                <a:cs typeface="ＭＳ Ｐゴシック" panose="020B0600070205080204" pitchFamily="50" charset="-128"/>
              </a:rPr>
              <a:t>2,000</a:t>
            </a:r>
            <a:r>
              <a:rPr lang="ja-JP" altLang="ja-JP" sz="1050" kern="0" dirty="0">
                <a:effectLst/>
                <a:ea typeface="ＭＳ Ｐゴシック" panose="020B0600070205080204" pitchFamily="50" charset="-128"/>
                <a:cs typeface="ＭＳ Ｐゴシック" panose="020B0600070205080204" pitchFamily="50" charset="-128"/>
              </a:rPr>
              <a:t>円（グッズ制作、うつけあんみつ、限定缶バッチ代）</a:t>
            </a:r>
            <a:endParaRPr lang="ja-JP" altLang="en-US" sz="1050" dirty="0"/>
          </a:p>
        </p:txBody>
      </p:sp>
      <p:sp>
        <p:nvSpPr>
          <p:cNvPr id="13" name="正方形/長方形 12">
            <a:extLst>
              <a:ext uri="{FF2B5EF4-FFF2-40B4-BE49-F238E27FC236}">
                <a16:creationId xmlns:a16="http://schemas.microsoft.com/office/drawing/2014/main" id="{26AC8A4C-D777-0F33-A7A4-C4EC52C36B5B}"/>
              </a:ext>
            </a:extLst>
          </p:cNvPr>
          <p:cNvSpPr/>
          <p:nvPr/>
        </p:nvSpPr>
        <p:spPr>
          <a:xfrm>
            <a:off x="174171" y="2215243"/>
            <a:ext cx="6438134" cy="2029504"/>
          </a:xfrm>
          <a:prstGeom prst="rect">
            <a:avLst/>
          </a:prstGeom>
          <a:noFill/>
          <a:ln>
            <a:solidFill>
              <a:schemeClr val="accent2">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n>
                <a:solidFill>
                  <a:schemeClr val="accent4">
                    <a:lumMod val="60000"/>
                    <a:lumOff val="40000"/>
                  </a:schemeClr>
                </a:solidFill>
              </a:ln>
            </a:endParaRPr>
          </a:p>
        </p:txBody>
      </p:sp>
      <p:sp>
        <p:nvSpPr>
          <p:cNvPr id="14" name="正方形/長方形 13">
            <a:extLst>
              <a:ext uri="{FF2B5EF4-FFF2-40B4-BE49-F238E27FC236}">
                <a16:creationId xmlns:a16="http://schemas.microsoft.com/office/drawing/2014/main" id="{517E033B-C102-CDD9-4CBC-A8FB8CF3A5F2}"/>
              </a:ext>
            </a:extLst>
          </p:cNvPr>
          <p:cNvSpPr/>
          <p:nvPr/>
        </p:nvSpPr>
        <p:spPr>
          <a:xfrm>
            <a:off x="174171" y="4364418"/>
            <a:ext cx="6438134" cy="2444668"/>
          </a:xfrm>
          <a:prstGeom prst="rect">
            <a:avLst/>
          </a:prstGeom>
          <a:noFill/>
          <a:ln>
            <a:solidFill>
              <a:schemeClr val="accent2">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n>
                <a:solidFill>
                  <a:schemeClr val="accent4">
                    <a:lumMod val="60000"/>
                    <a:lumOff val="40000"/>
                  </a:schemeClr>
                </a:solidFill>
              </a:ln>
            </a:endParaRPr>
          </a:p>
        </p:txBody>
      </p:sp>
      <p:sp>
        <p:nvSpPr>
          <p:cNvPr id="15" name="正方形/長方形 14">
            <a:extLst>
              <a:ext uri="{FF2B5EF4-FFF2-40B4-BE49-F238E27FC236}">
                <a16:creationId xmlns:a16="http://schemas.microsoft.com/office/drawing/2014/main" id="{41684CAC-7C44-EDF4-76B8-6F7F58D0D8EA}"/>
              </a:ext>
            </a:extLst>
          </p:cNvPr>
          <p:cNvSpPr/>
          <p:nvPr/>
        </p:nvSpPr>
        <p:spPr>
          <a:xfrm>
            <a:off x="174171" y="6928757"/>
            <a:ext cx="6438134" cy="2068286"/>
          </a:xfrm>
          <a:prstGeom prst="rect">
            <a:avLst/>
          </a:prstGeom>
          <a:noFill/>
          <a:ln>
            <a:solidFill>
              <a:schemeClr val="accent2">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n>
                <a:solidFill>
                  <a:schemeClr val="accent4">
                    <a:lumMod val="60000"/>
                    <a:lumOff val="40000"/>
                  </a:schemeClr>
                </a:solidFill>
              </a:ln>
            </a:endParaRPr>
          </a:p>
        </p:txBody>
      </p:sp>
      <p:sp>
        <p:nvSpPr>
          <p:cNvPr id="16" name="正方形/長方形 15">
            <a:extLst>
              <a:ext uri="{FF2B5EF4-FFF2-40B4-BE49-F238E27FC236}">
                <a16:creationId xmlns:a16="http://schemas.microsoft.com/office/drawing/2014/main" id="{DCB50D0D-B3D4-6834-C45E-DD95906AB0F9}"/>
              </a:ext>
            </a:extLst>
          </p:cNvPr>
          <p:cNvSpPr/>
          <p:nvPr/>
        </p:nvSpPr>
        <p:spPr>
          <a:xfrm>
            <a:off x="5470342" y="1895252"/>
            <a:ext cx="1262473" cy="253916"/>
          </a:xfrm>
          <a:prstGeom prst="rect">
            <a:avLst/>
          </a:prstGeom>
        </p:spPr>
        <p:txBody>
          <a:bodyPr wrap="square">
            <a:spAutoFit/>
          </a:bodyPr>
          <a:lstStyle/>
          <a:p>
            <a:r>
              <a:rPr lang="en-US" altLang="ja-JP" sz="1050" b="1" dirty="0"/>
              <a:t>©︎</a:t>
            </a:r>
            <a:r>
              <a:rPr lang="ja-JP" altLang="en-US" sz="800" dirty="0"/>
              <a:t>稲沢市 いなッピー</a:t>
            </a:r>
          </a:p>
        </p:txBody>
      </p:sp>
      <p:pic>
        <p:nvPicPr>
          <p:cNvPr id="17" name="図 16">
            <a:extLst>
              <a:ext uri="{FF2B5EF4-FFF2-40B4-BE49-F238E27FC236}">
                <a16:creationId xmlns:a16="http://schemas.microsoft.com/office/drawing/2014/main" id="{3BC6F10A-8F33-B7C6-5C4A-BAADA5974360}"/>
              </a:ext>
            </a:extLst>
          </p:cNvPr>
          <p:cNvPicPr>
            <a:picLocks noChangeAspect="1"/>
          </p:cNvPicPr>
          <p:nvPr/>
        </p:nvPicPr>
        <p:blipFill>
          <a:blip r:embed="rId3"/>
          <a:stretch>
            <a:fillRect/>
          </a:stretch>
        </p:blipFill>
        <p:spPr>
          <a:xfrm>
            <a:off x="5709919" y="939977"/>
            <a:ext cx="762932" cy="234148"/>
          </a:xfrm>
          <a:prstGeom prst="rect">
            <a:avLst/>
          </a:prstGeom>
        </p:spPr>
      </p:pic>
      <p:pic>
        <p:nvPicPr>
          <p:cNvPr id="18" name="Picture 2" descr="イラスト：のぶなが">
            <a:extLst>
              <a:ext uri="{FF2B5EF4-FFF2-40B4-BE49-F238E27FC236}">
                <a16:creationId xmlns:a16="http://schemas.microsoft.com/office/drawing/2014/main" id="{CA2646F7-A197-E1E3-7202-C964016ED92D}"/>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562600" y="1209193"/>
            <a:ext cx="910251" cy="6725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506189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テキスト ボックス 8">
            <a:extLst>
              <a:ext uri="{FF2B5EF4-FFF2-40B4-BE49-F238E27FC236}">
                <a16:creationId xmlns:a16="http://schemas.microsoft.com/office/drawing/2014/main" id="{0DE299D3-69D0-7AE4-E2BF-1EB89EE95B10}"/>
              </a:ext>
            </a:extLst>
          </p:cNvPr>
          <p:cNvSpPr txBox="1"/>
          <p:nvPr/>
        </p:nvSpPr>
        <p:spPr>
          <a:xfrm>
            <a:off x="241672" y="333349"/>
            <a:ext cx="6149368" cy="1862048"/>
          </a:xfrm>
          <a:prstGeom prst="rect">
            <a:avLst/>
          </a:prstGeom>
          <a:noFill/>
        </p:spPr>
        <p:txBody>
          <a:bodyPr wrap="square">
            <a:spAutoFit/>
          </a:bodyPr>
          <a:lstStyle/>
          <a:p>
            <a:pPr algn="l">
              <a:buNone/>
            </a:pPr>
            <a:r>
              <a:rPr lang="ja-JP" altLang="en-US" sz="1600" b="1" kern="0" dirty="0">
                <a:solidFill>
                  <a:schemeClr val="accent2"/>
                </a:solidFill>
                <a:effectLst/>
                <a:latin typeface="メイリオ" panose="020B0604030504040204" pitchFamily="50" charset="-128"/>
                <a:ea typeface="メイリオ" panose="020B0604030504040204" pitchFamily="50" charset="-128"/>
                <a:cs typeface="ＭＳ Ｐゴシック" panose="020B0600070205080204" pitchFamily="50" charset="-128"/>
              </a:rPr>
              <a:t>４</a:t>
            </a:r>
            <a:r>
              <a:rPr lang="ja-JP" altLang="ja-JP" sz="1600" b="1" kern="0" dirty="0">
                <a:solidFill>
                  <a:schemeClr val="accent2"/>
                </a:solidFill>
                <a:effectLst/>
                <a:latin typeface="メイリオ" panose="020B0604030504040204" pitchFamily="50" charset="-128"/>
                <a:ea typeface="メイリオ" panose="020B0604030504040204" pitchFamily="50" charset="-128"/>
                <a:cs typeface="ＭＳ Ｐゴシック" panose="020B0600070205080204" pitchFamily="50" charset="-128"/>
              </a:rPr>
              <a:t>．若き信長公が見た歴史と文化財を巡る稲沢まち歩き①</a:t>
            </a:r>
            <a:endParaRPr lang="en-US" altLang="ja-JP" sz="1600" b="1" kern="0" dirty="0">
              <a:solidFill>
                <a:schemeClr val="accent2"/>
              </a:solidFill>
              <a:effectLst/>
              <a:latin typeface="メイリオ" panose="020B0604030504040204" pitchFamily="50" charset="-128"/>
              <a:ea typeface="メイリオ" panose="020B0604030504040204" pitchFamily="50" charset="-128"/>
              <a:cs typeface="ＭＳ Ｐゴシック" panose="020B0600070205080204" pitchFamily="50" charset="-128"/>
            </a:endParaRPr>
          </a:p>
          <a:p>
            <a:pPr algn="l">
              <a:buNone/>
            </a:pPr>
            <a:endParaRPr lang="ja-JP" altLang="ja-JP" sz="1050" kern="100" dirty="0">
              <a:solidFill>
                <a:schemeClr val="accent2"/>
              </a:solidFill>
              <a:effectLst/>
              <a:latin typeface="メイリオ" panose="020B0604030504040204" pitchFamily="50" charset="-128"/>
              <a:ea typeface="メイリオ" panose="020B0604030504040204" pitchFamily="50" charset="-128"/>
              <a:cs typeface="Times New Roman" panose="02020603050405020304" pitchFamily="18" charset="0"/>
            </a:endParaRPr>
          </a:p>
          <a:p>
            <a:pPr algn="l">
              <a:buNone/>
            </a:pPr>
            <a:r>
              <a:rPr lang="ja-JP" altLang="ja-JP" sz="1200" kern="0" dirty="0">
                <a:effectLst/>
                <a:latin typeface="メイリオ" panose="020B0604030504040204" pitchFamily="50" charset="-128"/>
                <a:ea typeface="メイリオ" panose="020B0604030504040204" pitchFamily="50" charset="-128"/>
                <a:cs typeface="ＭＳ Ｐゴシック" panose="020B0600070205080204" pitchFamily="50" charset="-128"/>
              </a:rPr>
              <a:t>信長公ゆかりの地を、ガイドの案内で</a:t>
            </a:r>
            <a:r>
              <a:rPr lang="ja-JP" altLang="en-US" sz="1200" kern="0" dirty="0">
                <a:latin typeface="メイリオ" panose="020B0604030504040204" pitchFamily="50" charset="-128"/>
                <a:ea typeface="メイリオ" panose="020B0604030504040204" pitchFamily="50" charset="-128"/>
                <a:cs typeface="ＭＳ Ｐゴシック" panose="020B0600070205080204" pitchFamily="50" charset="-128"/>
              </a:rPr>
              <a:t>、</a:t>
            </a:r>
            <a:r>
              <a:rPr lang="ja-JP" altLang="ja-JP" sz="1200" kern="0" dirty="0">
                <a:effectLst/>
                <a:latin typeface="メイリオ" panose="020B0604030504040204" pitchFamily="50" charset="-128"/>
                <a:ea typeface="メイリオ" panose="020B0604030504040204" pitchFamily="50" charset="-128"/>
                <a:cs typeface="ＭＳ Ｐゴシック" panose="020B0600070205080204" pitchFamily="50" charset="-128"/>
              </a:rPr>
              <a:t>総見院、長光寺などを訪ね、戦国時代から受け継がれてきた歴史と信仰文化に触れるウォーキング体験。</a:t>
            </a:r>
            <a:endParaRPr lang="en-US" altLang="ja-JP" sz="1200" kern="0" dirty="0">
              <a:effectLst/>
              <a:latin typeface="メイリオ" panose="020B0604030504040204" pitchFamily="50" charset="-128"/>
              <a:ea typeface="メイリオ" panose="020B0604030504040204" pitchFamily="50" charset="-128"/>
              <a:cs typeface="ＭＳ Ｐゴシック" panose="020B0600070205080204" pitchFamily="50" charset="-128"/>
            </a:endParaRPr>
          </a:p>
          <a:p>
            <a:pPr algn="l">
              <a:buNone/>
            </a:pPr>
            <a:endParaRPr lang="en-US" altLang="ja-JP" sz="1200" kern="0" dirty="0">
              <a:effectLst/>
              <a:latin typeface="メイリオ" panose="020B0604030504040204" pitchFamily="50" charset="-128"/>
              <a:ea typeface="メイリオ" panose="020B0604030504040204" pitchFamily="50" charset="-128"/>
              <a:cs typeface="ＭＳ Ｐゴシック" panose="020B0600070205080204" pitchFamily="50" charset="-128"/>
            </a:endParaRPr>
          </a:p>
          <a:p>
            <a:pPr algn="l">
              <a:buNone/>
            </a:pPr>
            <a:r>
              <a:rPr lang="ja-JP" altLang="ja-JP" sz="1050" kern="0" dirty="0">
                <a:effectLst/>
                <a:latin typeface="メイリオ" panose="020B0604030504040204" pitchFamily="50" charset="-128"/>
                <a:ea typeface="メイリオ" panose="020B0604030504040204" pitchFamily="50" charset="-128"/>
                <a:cs typeface="ＭＳ Ｐゴシック" panose="020B0600070205080204" pitchFamily="50" charset="-128"/>
              </a:rPr>
              <a:t>日時：</a:t>
            </a:r>
            <a:r>
              <a:rPr lang="en-US" altLang="ja-JP" sz="1050" kern="0" dirty="0">
                <a:effectLst/>
                <a:latin typeface="メイリオ" panose="020B0604030504040204" pitchFamily="50" charset="-128"/>
                <a:ea typeface="メイリオ" panose="020B0604030504040204" pitchFamily="50" charset="-128"/>
                <a:cs typeface="ＭＳ Ｐゴシック" panose="020B0600070205080204" pitchFamily="50" charset="-128"/>
              </a:rPr>
              <a:t>4</a:t>
            </a:r>
            <a:r>
              <a:rPr lang="ja-JP" altLang="ja-JP" sz="1050" kern="0" dirty="0">
                <a:effectLst/>
                <a:latin typeface="メイリオ" panose="020B0604030504040204" pitchFamily="50" charset="-128"/>
                <a:ea typeface="メイリオ" panose="020B0604030504040204" pitchFamily="50" charset="-128"/>
                <a:cs typeface="ＭＳ Ｐゴシック" panose="020B0600070205080204" pitchFamily="50" charset="-128"/>
              </a:rPr>
              <a:t>月</a:t>
            </a:r>
            <a:r>
              <a:rPr lang="en-US" altLang="ja-JP" sz="1050" kern="0" dirty="0">
                <a:effectLst/>
                <a:latin typeface="メイリオ" panose="020B0604030504040204" pitchFamily="50" charset="-128"/>
                <a:ea typeface="メイリオ" panose="020B0604030504040204" pitchFamily="50" charset="-128"/>
                <a:cs typeface="ＭＳ Ｐゴシック" panose="020B0600070205080204" pitchFamily="50" charset="-128"/>
              </a:rPr>
              <a:t>26</a:t>
            </a:r>
            <a:r>
              <a:rPr lang="ja-JP" altLang="ja-JP" sz="1050" kern="0" dirty="0">
                <a:effectLst/>
                <a:latin typeface="メイリオ" panose="020B0604030504040204" pitchFamily="50" charset="-128"/>
                <a:ea typeface="メイリオ" panose="020B0604030504040204" pitchFamily="50" charset="-128"/>
                <a:cs typeface="ＭＳ Ｐゴシック" panose="020B0600070205080204" pitchFamily="50" charset="-128"/>
              </a:rPr>
              <a:t>日（日）</a:t>
            </a:r>
            <a:r>
              <a:rPr lang="en-US" altLang="ja-JP" sz="1050" kern="0" dirty="0">
                <a:solidFill>
                  <a:srgbClr val="000000"/>
                </a:solidFill>
                <a:effectLst/>
                <a:latin typeface="メイリオ" panose="020B0604030504040204" pitchFamily="50" charset="-128"/>
                <a:ea typeface="メイリオ" panose="020B0604030504040204" pitchFamily="50" charset="-128"/>
                <a:cs typeface="ＭＳ Ｐゴシック" panose="020B0600070205080204" pitchFamily="50" charset="-128"/>
              </a:rPr>
              <a:t>9:00</a:t>
            </a:r>
            <a:r>
              <a:rPr lang="ja-JP" altLang="ja-JP" sz="1050" kern="0" dirty="0">
                <a:solidFill>
                  <a:srgbClr val="000000"/>
                </a:solidFill>
                <a:effectLst/>
                <a:latin typeface="メイリオ" panose="020B0604030504040204" pitchFamily="50" charset="-128"/>
                <a:ea typeface="メイリオ" panose="020B0604030504040204" pitchFamily="50" charset="-128"/>
                <a:cs typeface="ＭＳ Ｐゴシック" panose="020B0600070205080204" pitchFamily="50" charset="-128"/>
              </a:rPr>
              <a:t>～</a:t>
            </a:r>
            <a:r>
              <a:rPr lang="en-US" altLang="ja-JP" sz="1050" kern="0" dirty="0">
                <a:solidFill>
                  <a:srgbClr val="000000"/>
                </a:solidFill>
                <a:effectLst/>
                <a:latin typeface="メイリオ" panose="020B0604030504040204" pitchFamily="50" charset="-128"/>
                <a:ea typeface="メイリオ" panose="020B0604030504040204" pitchFamily="50" charset="-128"/>
                <a:cs typeface="ＭＳ Ｐゴシック" panose="020B0600070205080204" pitchFamily="50" charset="-128"/>
              </a:rPr>
              <a:t>13:00</a:t>
            </a:r>
            <a:br>
              <a:rPr lang="en-US" altLang="ja-JP" sz="1050" kern="0" dirty="0">
                <a:effectLst/>
                <a:latin typeface="メイリオ" panose="020B0604030504040204" pitchFamily="50" charset="-128"/>
                <a:ea typeface="メイリオ" panose="020B0604030504040204" pitchFamily="50" charset="-128"/>
                <a:cs typeface="ＭＳ Ｐゴシック" panose="020B0600070205080204" pitchFamily="50" charset="-128"/>
              </a:rPr>
            </a:br>
            <a:r>
              <a:rPr lang="ja-JP" altLang="ja-JP" sz="1050" kern="0" dirty="0">
                <a:effectLst/>
                <a:latin typeface="メイリオ" panose="020B0604030504040204" pitchFamily="50" charset="-128"/>
                <a:ea typeface="メイリオ" panose="020B0604030504040204" pitchFamily="50" charset="-128"/>
                <a:cs typeface="ＭＳ Ｐゴシック" panose="020B0600070205080204" pitchFamily="50" charset="-128"/>
              </a:rPr>
              <a:t>定員：</a:t>
            </a:r>
            <a:r>
              <a:rPr lang="en-US" altLang="ja-JP" sz="1050" kern="0" dirty="0">
                <a:effectLst/>
                <a:latin typeface="メイリオ" panose="020B0604030504040204" pitchFamily="50" charset="-128"/>
                <a:ea typeface="メイリオ" panose="020B0604030504040204" pitchFamily="50" charset="-128"/>
                <a:cs typeface="ＭＳ Ｐゴシック" panose="020B0600070205080204" pitchFamily="50" charset="-128"/>
              </a:rPr>
              <a:t>20</a:t>
            </a:r>
            <a:r>
              <a:rPr lang="ja-JP" altLang="ja-JP" sz="1050" kern="0" dirty="0">
                <a:effectLst/>
                <a:latin typeface="メイリオ" panose="020B0604030504040204" pitchFamily="50" charset="-128"/>
                <a:ea typeface="メイリオ" panose="020B0604030504040204" pitchFamily="50" charset="-128"/>
                <a:cs typeface="ＭＳ Ｐゴシック" panose="020B0600070205080204" pitchFamily="50" charset="-128"/>
              </a:rPr>
              <a:t>名（最少催行</a:t>
            </a:r>
            <a:r>
              <a:rPr lang="en-US" altLang="ja-JP" sz="1050" kern="0" dirty="0">
                <a:effectLst/>
                <a:latin typeface="メイリオ" panose="020B0604030504040204" pitchFamily="50" charset="-128"/>
                <a:ea typeface="メイリオ" panose="020B0604030504040204" pitchFamily="50" charset="-128"/>
                <a:cs typeface="ＭＳ Ｐゴシック" panose="020B0600070205080204" pitchFamily="50" charset="-128"/>
              </a:rPr>
              <a:t>5</a:t>
            </a:r>
            <a:r>
              <a:rPr lang="ja-JP" altLang="ja-JP" sz="1050" kern="0" dirty="0">
                <a:effectLst/>
                <a:latin typeface="メイリオ" panose="020B0604030504040204" pitchFamily="50" charset="-128"/>
                <a:ea typeface="メイリオ" panose="020B0604030504040204" pitchFamily="50" charset="-128"/>
                <a:cs typeface="ＭＳ Ｐゴシック" panose="020B0600070205080204" pitchFamily="50" charset="-128"/>
              </a:rPr>
              <a:t>名）</a:t>
            </a:r>
            <a:br>
              <a:rPr lang="en-US" altLang="ja-JP" sz="1050" kern="0" dirty="0">
                <a:effectLst/>
                <a:latin typeface="メイリオ" panose="020B0604030504040204" pitchFamily="50" charset="-128"/>
                <a:ea typeface="メイリオ" panose="020B0604030504040204" pitchFamily="50" charset="-128"/>
                <a:cs typeface="ＭＳ Ｐゴシック" panose="020B0600070205080204" pitchFamily="50" charset="-128"/>
              </a:rPr>
            </a:br>
            <a:r>
              <a:rPr lang="ja-JP" altLang="ja-JP" sz="1050" kern="0" dirty="0">
                <a:effectLst/>
                <a:latin typeface="メイリオ" panose="020B0604030504040204" pitchFamily="50" charset="-128"/>
                <a:ea typeface="メイリオ" panose="020B0604030504040204" pitchFamily="50" charset="-128"/>
                <a:cs typeface="ＭＳ Ｐゴシック" panose="020B0600070205080204" pitchFamily="50" charset="-128"/>
              </a:rPr>
              <a:t>集合・解散：</a:t>
            </a:r>
            <a:r>
              <a:rPr lang="en-US" altLang="ja-JP" sz="1050" kern="0" dirty="0">
                <a:effectLst/>
                <a:latin typeface="メイリオ" panose="020B0604030504040204" pitchFamily="50" charset="-128"/>
                <a:ea typeface="メイリオ" panose="020B0604030504040204" pitchFamily="50" charset="-128"/>
                <a:cs typeface="ＭＳ Ｐゴシック" panose="020B0600070205080204" pitchFamily="50" charset="-128"/>
              </a:rPr>
              <a:t>JR</a:t>
            </a:r>
            <a:r>
              <a:rPr lang="ja-JP" altLang="ja-JP" sz="1050" kern="0" dirty="0">
                <a:effectLst/>
                <a:latin typeface="メイリオ" panose="020B0604030504040204" pitchFamily="50" charset="-128"/>
                <a:ea typeface="メイリオ" panose="020B0604030504040204" pitchFamily="50" charset="-128"/>
                <a:cs typeface="ＭＳ Ｐゴシック" panose="020B0600070205080204" pitchFamily="50" charset="-128"/>
              </a:rPr>
              <a:t>清州駅　改札前</a:t>
            </a:r>
            <a:br>
              <a:rPr lang="en-US" altLang="ja-JP" sz="1050" kern="0" dirty="0">
                <a:effectLst/>
                <a:latin typeface="メイリオ" panose="020B0604030504040204" pitchFamily="50" charset="-128"/>
                <a:ea typeface="メイリオ" panose="020B0604030504040204" pitchFamily="50" charset="-128"/>
                <a:cs typeface="ＭＳ Ｐゴシック" panose="020B0600070205080204" pitchFamily="50" charset="-128"/>
              </a:rPr>
            </a:br>
            <a:r>
              <a:rPr lang="ja-JP" altLang="ja-JP" sz="1050" kern="0" dirty="0">
                <a:effectLst/>
                <a:latin typeface="メイリオ" panose="020B0604030504040204" pitchFamily="50" charset="-128"/>
                <a:ea typeface="メイリオ" panose="020B0604030504040204" pitchFamily="50" charset="-128"/>
                <a:cs typeface="ＭＳ Ｐゴシック" panose="020B0600070205080204" pitchFamily="50" charset="-128"/>
              </a:rPr>
              <a:t>参加費：</a:t>
            </a:r>
            <a:r>
              <a:rPr lang="en-US" altLang="ja-JP" sz="1050" kern="0" dirty="0">
                <a:effectLst/>
                <a:latin typeface="メイリオ" panose="020B0604030504040204" pitchFamily="50" charset="-128"/>
                <a:ea typeface="メイリオ" panose="020B0604030504040204" pitchFamily="50" charset="-128"/>
                <a:cs typeface="ＭＳ Ｐゴシック" panose="020B0600070205080204" pitchFamily="50" charset="-128"/>
              </a:rPr>
              <a:t>1,000</a:t>
            </a:r>
            <a:r>
              <a:rPr lang="ja-JP" altLang="ja-JP" sz="1050" kern="0" dirty="0">
                <a:effectLst/>
                <a:latin typeface="メイリオ" panose="020B0604030504040204" pitchFamily="50" charset="-128"/>
                <a:ea typeface="メイリオ" panose="020B0604030504040204" pitchFamily="50" charset="-128"/>
                <a:cs typeface="ＭＳ Ｐゴシック" panose="020B0600070205080204" pitchFamily="50" charset="-128"/>
              </a:rPr>
              <a:t>円（資料、お茶付）</a:t>
            </a:r>
            <a:br>
              <a:rPr lang="en-US" altLang="ja-JP" sz="1200" kern="0" dirty="0">
                <a:effectLst/>
                <a:latin typeface="メイリオ" panose="020B0604030504040204" pitchFamily="50" charset="-128"/>
                <a:ea typeface="メイリオ" panose="020B0604030504040204" pitchFamily="50" charset="-128"/>
                <a:cs typeface="ＭＳ Ｐゴシック" panose="020B0600070205080204" pitchFamily="50" charset="-128"/>
              </a:rPr>
            </a:br>
            <a:endParaRPr lang="ja-JP" altLang="ja-JP" sz="1050" kern="100" dirty="0">
              <a:effectLst/>
              <a:latin typeface="メイリオ" panose="020B0604030504040204" pitchFamily="50" charset="-128"/>
              <a:ea typeface="メイリオ" panose="020B0604030504040204" pitchFamily="50" charset="-128"/>
              <a:cs typeface="Times New Roman" panose="02020603050405020304" pitchFamily="18" charset="0"/>
            </a:endParaRPr>
          </a:p>
        </p:txBody>
      </p:sp>
      <p:sp>
        <p:nvSpPr>
          <p:cNvPr id="11" name="テキスト ボックス 10">
            <a:extLst>
              <a:ext uri="{FF2B5EF4-FFF2-40B4-BE49-F238E27FC236}">
                <a16:creationId xmlns:a16="http://schemas.microsoft.com/office/drawing/2014/main" id="{719FF5AA-845D-425A-10DF-6A184C092335}"/>
              </a:ext>
            </a:extLst>
          </p:cNvPr>
          <p:cNvSpPr txBox="1"/>
          <p:nvPr/>
        </p:nvSpPr>
        <p:spPr>
          <a:xfrm>
            <a:off x="284544" y="2450276"/>
            <a:ext cx="6149368" cy="1700466"/>
          </a:xfrm>
          <a:prstGeom prst="rect">
            <a:avLst/>
          </a:prstGeom>
          <a:noFill/>
        </p:spPr>
        <p:txBody>
          <a:bodyPr wrap="square">
            <a:spAutoFit/>
          </a:bodyPr>
          <a:lstStyle/>
          <a:p>
            <a:pPr algn="l">
              <a:buNone/>
            </a:pPr>
            <a:r>
              <a:rPr lang="ja-JP" altLang="ja-JP" sz="1600" b="1" kern="0" dirty="0">
                <a:solidFill>
                  <a:schemeClr val="accent2"/>
                </a:solidFill>
                <a:effectLst/>
                <a:latin typeface="メイリオ" panose="020B0604030504040204" pitchFamily="50" charset="-128"/>
                <a:ea typeface="メイリオ" panose="020B0604030504040204" pitchFamily="50" charset="-128"/>
                <a:cs typeface="ＭＳ Ｐゴシック" panose="020B0600070205080204" pitchFamily="50" charset="-128"/>
              </a:rPr>
              <a:t>５．若き信長公が見た歴史と文化財を巡る稲沢まち歩き</a:t>
            </a:r>
            <a:r>
              <a:rPr lang="en-US" altLang="ja-JP" sz="1600" b="1" kern="0" dirty="0">
                <a:solidFill>
                  <a:schemeClr val="accent2"/>
                </a:solidFill>
                <a:effectLst/>
                <a:latin typeface="メイリオ" panose="020B0604030504040204" pitchFamily="50" charset="-128"/>
                <a:ea typeface="メイリオ" panose="020B0604030504040204" pitchFamily="50" charset="-128"/>
                <a:cs typeface="ＭＳ Ｐゴシック" panose="020B0600070205080204" pitchFamily="50" charset="-128"/>
              </a:rPr>
              <a:t>②</a:t>
            </a:r>
          </a:p>
          <a:p>
            <a:pPr algn="l">
              <a:buNone/>
            </a:pPr>
            <a:endParaRPr lang="ja-JP" altLang="ja-JP" sz="1050" kern="100" dirty="0">
              <a:solidFill>
                <a:schemeClr val="accent2"/>
              </a:solidFill>
              <a:effectLst/>
              <a:latin typeface="メイリオ" panose="020B0604030504040204" pitchFamily="50" charset="-128"/>
              <a:ea typeface="メイリオ" panose="020B0604030504040204" pitchFamily="50" charset="-128"/>
              <a:cs typeface="Times New Roman" panose="02020603050405020304" pitchFamily="18" charset="0"/>
            </a:endParaRPr>
          </a:p>
          <a:p>
            <a:pPr algn="l">
              <a:buNone/>
            </a:pPr>
            <a:r>
              <a:rPr lang="ja-JP" altLang="ja-JP" sz="1200" kern="0" dirty="0">
                <a:effectLst/>
                <a:latin typeface="メイリオ" panose="020B0604030504040204" pitchFamily="50" charset="-128"/>
                <a:ea typeface="メイリオ" panose="020B0604030504040204" pitchFamily="50" charset="-128"/>
                <a:cs typeface="ＭＳ Ｐゴシック" panose="020B0600070205080204" pitchFamily="50" charset="-128"/>
              </a:rPr>
              <a:t>矢合観音周辺の史跡や文化財を、ガイドの案内で巡ります。若き信長公が見たであろう景色を想像しながら楽しみます。</a:t>
            </a:r>
            <a:endParaRPr lang="en-US" altLang="ja-JP" sz="1200" kern="0" dirty="0">
              <a:effectLst/>
              <a:latin typeface="メイリオ" panose="020B0604030504040204" pitchFamily="50" charset="-128"/>
              <a:ea typeface="メイリオ" panose="020B0604030504040204" pitchFamily="50" charset="-128"/>
              <a:cs typeface="ＭＳ Ｐゴシック" panose="020B0600070205080204" pitchFamily="50" charset="-128"/>
            </a:endParaRPr>
          </a:p>
          <a:p>
            <a:pPr algn="l">
              <a:buNone/>
            </a:pPr>
            <a:endParaRPr lang="ja-JP" altLang="ja-JP" sz="1050" kern="100" dirty="0">
              <a:effectLst/>
              <a:latin typeface="メイリオ" panose="020B0604030504040204" pitchFamily="50" charset="-128"/>
              <a:ea typeface="メイリオ" panose="020B0604030504040204" pitchFamily="50" charset="-128"/>
              <a:cs typeface="Times New Roman" panose="02020603050405020304" pitchFamily="18" charset="0"/>
            </a:endParaRPr>
          </a:p>
          <a:p>
            <a:pPr algn="l">
              <a:buNone/>
            </a:pPr>
            <a:r>
              <a:rPr lang="ja-JP" altLang="ja-JP" sz="1050" kern="0" dirty="0">
                <a:effectLst/>
                <a:latin typeface="メイリオ" panose="020B0604030504040204" pitchFamily="50" charset="-128"/>
                <a:ea typeface="メイリオ" panose="020B0604030504040204" pitchFamily="50" charset="-128"/>
                <a:cs typeface="ＭＳ Ｐゴシック" panose="020B0600070205080204" pitchFamily="50" charset="-128"/>
              </a:rPr>
              <a:t>日時：</a:t>
            </a:r>
            <a:r>
              <a:rPr lang="en-US" altLang="ja-JP" sz="1050" kern="0" dirty="0">
                <a:effectLst/>
                <a:latin typeface="メイリオ" panose="020B0604030504040204" pitchFamily="50" charset="-128"/>
                <a:ea typeface="メイリオ" panose="020B0604030504040204" pitchFamily="50" charset="-128"/>
                <a:cs typeface="ＭＳ Ｐゴシック" panose="020B0600070205080204" pitchFamily="50" charset="-128"/>
              </a:rPr>
              <a:t>5</a:t>
            </a:r>
            <a:r>
              <a:rPr lang="ja-JP" altLang="ja-JP" sz="1050" kern="0" dirty="0">
                <a:effectLst/>
                <a:latin typeface="メイリオ" panose="020B0604030504040204" pitchFamily="50" charset="-128"/>
                <a:ea typeface="メイリオ" panose="020B0604030504040204" pitchFamily="50" charset="-128"/>
                <a:cs typeface="ＭＳ Ｐゴシック" panose="020B0600070205080204" pitchFamily="50" charset="-128"/>
              </a:rPr>
              <a:t>月</a:t>
            </a:r>
            <a:r>
              <a:rPr lang="en-US" altLang="ja-JP" sz="1050" kern="0" dirty="0">
                <a:effectLst/>
                <a:latin typeface="メイリオ" panose="020B0604030504040204" pitchFamily="50" charset="-128"/>
                <a:ea typeface="メイリオ" panose="020B0604030504040204" pitchFamily="50" charset="-128"/>
                <a:cs typeface="ＭＳ Ｐゴシック" panose="020B0600070205080204" pitchFamily="50" charset="-128"/>
              </a:rPr>
              <a:t>10</a:t>
            </a:r>
            <a:r>
              <a:rPr lang="ja-JP" altLang="ja-JP" sz="1050" kern="0" dirty="0">
                <a:effectLst/>
                <a:latin typeface="メイリオ" panose="020B0604030504040204" pitchFamily="50" charset="-128"/>
                <a:ea typeface="メイリオ" panose="020B0604030504040204" pitchFamily="50" charset="-128"/>
                <a:cs typeface="ＭＳ Ｐゴシック" panose="020B0600070205080204" pitchFamily="50" charset="-128"/>
              </a:rPr>
              <a:t>日（日</a:t>
            </a:r>
            <a:r>
              <a:rPr lang="ja-JP" altLang="ja-JP" sz="1050" kern="0" dirty="0">
                <a:solidFill>
                  <a:srgbClr val="000000"/>
                </a:solidFill>
                <a:effectLst/>
                <a:latin typeface="メイリオ" panose="020B0604030504040204" pitchFamily="50" charset="-128"/>
                <a:ea typeface="メイリオ" panose="020B0604030504040204" pitchFamily="50" charset="-128"/>
                <a:cs typeface="ＭＳ Ｐゴシック" panose="020B0600070205080204" pitchFamily="50" charset="-128"/>
              </a:rPr>
              <a:t>）</a:t>
            </a:r>
            <a:r>
              <a:rPr lang="en-US" altLang="ja-JP" sz="1050" kern="0" dirty="0">
                <a:solidFill>
                  <a:srgbClr val="000000"/>
                </a:solidFill>
                <a:effectLst/>
                <a:latin typeface="メイリオ" panose="020B0604030504040204" pitchFamily="50" charset="-128"/>
                <a:ea typeface="メイリオ" panose="020B0604030504040204" pitchFamily="50" charset="-128"/>
                <a:cs typeface="ＭＳ Ｐゴシック" panose="020B0600070205080204" pitchFamily="50" charset="-128"/>
              </a:rPr>
              <a:t>9:00</a:t>
            </a:r>
            <a:r>
              <a:rPr lang="ja-JP" altLang="ja-JP" sz="1050" kern="0" dirty="0">
                <a:solidFill>
                  <a:srgbClr val="000000"/>
                </a:solidFill>
                <a:effectLst/>
                <a:latin typeface="メイリオ" panose="020B0604030504040204" pitchFamily="50" charset="-128"/>
                <a:ea typeface="メイリオ" panose="020B0604030504040204" pitchFamily="50" charset="-128"/>
                <a:cs typeface="ＭＳ Ｐゴシック" panose="020B0600070205080204" pitchFamily="50" charset="-128"/>
              </a:rPr>
              <a:t>～</a:t>
            </a:r>
            <a:r>
              <a:rPr lang="en-US" altLang="ja-JP" sz="1050" kern="0" dirty="0">
                <a:solidFill>
                  <a:srgbClr val="000000"/>
                </a:solidFill>
                <a:latin typeface="メイリオ" panose="020B0604030504040204" pitchFamily="50" charset="-128"/>
                <a:ea typeface="メイリオ" panose="020B0604030504040204" pitchFamily="50" charset="-128"/>
                <a:cs typeface="ＭＳ Ｐゴシック" panose="020B0600070205080204" pitchFamily="50" charset="-128"/>
              </a:rPr>
              <a:t>13:00</a:t>
            </a:r>
            <a:br>
              <a:rPr lang="en-US" altLang="ja-JP" sz="1050" kern="0" dirty="0">
                <a:effectLst/>
                <a:latin typeface="メイリオ" panose="020B0604030504040204" pitchFamily="50" charset="-128"/>
                <a:ea typeface="メイリオ" panose="020B0604030504040204" pitchFamily="50" charset="-128"/>
                <a:cs typeface="ＭＳ Ｐゴシック" panose="020B0600070205080204" pitchFamily="50" charset="-128"/>
              </a:rPr>
            </a:br>
            <a:r>
              <a:rPr lang="ja-JP" altLang="ja-JP" sz="1050" kern="0" dirty="0">
                <a:effectLst/>
                <a:latin typeface="メイリオ" panose="020B0604030504040204" pitchFamily="50" charset="-128"/>
                <a:ea typeface="メイリオ" panose="020B0604030504040204" pitchFamily="50" charset="-128"/>
                <a:cs typeface="ＭＳ Ｐゴシック" panose="020B0600070205080204" pitchFamily="50" charset="-128"/>
              </a:rPr>
              <a:t>定員：</a:t>
            </a:r>
            <a:r>
              <a:rPr lang="en-US" altLang="ja-JP" sz="1050" kern="0" dirty="0">
                <a:effectLst/>
                <a:latin typeface="メイリオ" panose="020B0604030504040204" pitchFamily="50" charset="-128"/>
                <a:ea typeface="メイリオ" panose="020B0604030504040204" pitchFamily="50" charset="-128"/>
                <a:cs typeface="ＭＳ Ｐゴシック" panose="020B0600070205080204" pitchFamily="50" charset="-128"/>
              </a:rPr>
              <a:t>20</a:t>
            </a:r>
            <a:r>
              <a:rPr lang="ja-JP" altLang="ja-JP" sz="1050" kern="0" dirty="0">
                <a:effectLst/>
                <a:latin typeface="メイリオ" panose="020B0604030504040204" pitchFamily="50" charset="-128"/>
                <a:ea typeface="メイリオ" panose="020B0604030504040204" pitchFamily="50" charset="-128"/>
                <a:cs typeface="ＭＳ Ｐゴシック" panose="020B0600070205080204" pitchFamily="50" charset="-128"/>
              </a:rPr>
              <a:t>名（最少催行</a:t>
            </a:r>
            <a:r>
              <a:rPr lang="en-US" altLang="ja-JP" sz="1050" kern="0" dirty="0">
                <a:effectLst/>
                <a:latin typeface="メイリオ" panose="020B0604030504040204" pitchFamily="50" charset="-128"/>
                <a:ea typeface="メイリオ" panose="020B0604030504040204" pitchFamily="50" charset="-128"/>
                <a:cs typeface="ＭＳ Ｐゴシック" panose="020B0600070205080204" pitchFamily="50" charset="-128"/>
              </a:rPr>
              <a:t>5</a:t>
            </a:r>
            <a:r>
              <a:rPr lang="ja-JP" altLang="ja-JP" sz="1050" kern="0" dirty="0">
                <a:effectLst/>
                <a:latin typeface="メイリオ" panose="020B0604030504040204" pitchFamily="50" charset="-128"/>
                <a:ea typeface="メイリオ" panose="020B0604030504040204" pitchFamily="50" charset="-128"/>
                <a:cs typeface="ＭＳ Ｐゴシック" panose="020B0600070205080204" pitchFamily="50" charset="-128"/>
              </a:rPr>
              <a:t>名）</a:t>
            </a:r>
            <a:br>
              <a:rPr lang="en-US" altLang="ja-JP" sz="1050" kern="0" dirty="0">
                <a:effectLst/>
                <a:latin typeface="メイリオ" panose="020B0604030504040204" pitchFamily="50" charset="-128"/>
                <a:ea typeface="メイリオ" panose="020B0604030504040204" pitchFamily="50" charset="-128"/>
                <a:cs typeface="ＭＳ Ｐゴシック" panose="020B0600070205080204" pitchFamily="50" charset="-128"/>
              </a:rPr>
            </a:br>
            <a:r>
              <a:rPr lang="ja-JP" altLang="ja-JP" sz="1050" kern="0" dirty="0">
                <a:effectLst/>
                <a:latin typeface="メイリオ" panose="020B0604030504040204" pitchFamily="50" charset="-128"/>
                <a:ea typeface="メイリオ" panose="020B0604030504040204" pitchFamily="50" charset="-128"/>
                <a:cs typeface="ＭＳ Ｐゴシック" panose="020B0600070205080204" pitchFamily="50" charset="-128"/>
              </a:rPr>
              <a:t>集合・解散：矢合観音（名鉄バス停留所前）</a:t>
            </a:r>
            <a:endParaRPr lang="ja-JP" altLang="ja-JP" sz="1050" kern="100" dirty="0">
              <a:effectLst/>
              <a:latin typeface="メイリオ" panose="020B0604030504040204" pitchFamily="50" charset="-128"/>
              <a:ea typeface="メイリオ" panose="020B0604030504040204" pitchFamily="50" charset="-128"/>
              <a:cs typeface="Times New Roman" panose="02020603050405020304" pitchFamily="18" charset="0"/>
            </a:endParaRPr>
          </a:p>
          <a:p>
            <a:pPr algn="l">
              <a:buNone/>
            </a:pPr>
            <a:r>
              <a:rPr lang="ja-JP" altLang="ja-JP" sz="1050" kern="0" dirty="0">
                <a:effectLst/>
                <a:latin typeface="メイリオ" panose="020B0604030504040204" pitchFamily="50" charset="-128"/>
                <a:ea typeface="メイリオ" panose="020B0604030504040204" pitchFamily="50" charset="-128"/>
                <a:cs typeface="ＭＳ Ｐゴシック" panose="020B0600070205080204" pitchFamily="50" charset="-128"/>
              </a:rPr>
              <a:t>参加費：</a:t>
            </a:r>
            <a:r>
              <a:rPr lang="en-US" altLang="ja-JP" sz="1050" kern="0" dirty="0">
                <a:effectLst/>
                <a:latin typeface="メイリオ" panose="020B0604030504040204" pitchFamily="50" charset="-128"/>
                <a:ea typeface="メイリオ" panose="020B0604030504040204" pitchFamily="50" charset="-128"/>
                <a:cs typeface="ＭＳ Ｐゴシック" panose="020B0600070205080204" pitchFamily="50" charset="-128"/>
              </a:rPr>
              <a:t>1,000</a:t>
            </a:r>
            <a:r>
              <a:rPr lang="ja-JP" altLang="ja-JP" sz="1050" kern="0" dirty="0">
                <a:effectLst/>
                <a:latin typeface="メイリオ" panose="020B0604030504040204" pitchFamily="50" charset="-128"/>
                <a:ea typeface="メイリオ" panose="020B0604030504040204" pitchFamily="50" charset="-128"/>
                <a:cs typeface="ＭＳ Ｐゴシック" panose="020B0600070205080204" pitchFamily="50" charset="-128"/>
              </a:rPr>
              <a:t>円（資料、お茶付）</a:t>
            </a:r>
            <a:r>
              <a:rPr lang="en-US" altLang="ja-JP" sz="1200" kern="0" dirty="0">
                <a:effectLst/>
                <a:latin typeface="ＭＳ Ｐゴシック" panose="020B0600070205080204" pitchFamily="50" charset="-128"/>
                <a:ea typeface="游明朝" panose="02020400000000000000" pitchFamily="18" charset="-128"/>
                <a:cs typeface="ＭＳ Ｐゴシック" panose="020B0600070205080204" pitchFamily="50" charset="-128"/>
              </a:rPr>
              <a:t> </a:t>
            </a:r>
            <a:endParaRPr lang="ja-JP" altLang="ja-JP" sz="1050" kern="100" dirty="0">
              <a:effectLst/>
              <a:latin typeface="游明朝" panose="02020400000000000000" pitchFamily="18" charset="-128"/>
              <a:ea typeface="游明朝" panose="02020400000000000000" pitchFamily="18" charset="-128"/>
              <a:cs typeface="Times New Roman" panose="02020603050405020304" pitchFamily="18" charset="0"/>
            </a:endParaRPr>
          </a:p>
        </p:txBody>
      </p:sp>
      <p:sp>
        <p:nvSpPr>
          <p:cNvPr id="12" name="テキスト ボックス 11">
            <a:extLst>
              <a:ext uri="{FF2B5EF4-FFF2-40B4-BE49-F238E27FC236}">
                <a16:creationId xmlns:a16="http://schemas.microsoft.com/office/drawing/2014/main" id="{EC0170BF-2C7D-4E06-09E3-F673AF4A1356}"/>
              </a:ext>
            </a:extLst>
          </p:cNvPr>
          <p:cNvSpPr txBox="1"/>
          <p:nvPr/>
        </p:nvSpPr>
        <p:spPr>
          <a:xfrm>
            <a:off x="323892" y="4584825"/>
            <a:ext cx="6178461" cy="1838965"/>
          </a:xfrm>
          <a:prstGeom prst="rect">
            <a:avLst/>
          </a:prstGeom>
          <a:noFill/>
        </p:spPr>
        <p:txBody>
          <a:bodyPr wrap="square">
            <a:spAutoFit/>
          </a:bodyPr>
          <a:lstStyle/>
          <a:p>
            <a:pPr algn="l">
              <a:buNone/>
            </a:pPr>
            <a:r>
              <a:rPr lang="ja-JP" altLang="ja-JP" sz="1600" b="1" kern="0" dirty="0">
                <a:solidFill>
                  <a:schemeClr val="accent2"/>
                </a:solidFill>
                <a:effectLst/>
                <a:latin typeface="メイリオ" panose="020B0604030504040204" pitchFamily="50" charset="-128"/>
                <a:ea typeface="メイリオ" panose="020B0604030504040204" pitchFamily="50" charset="-128"/>
                <a:cs typeface="ＭＳ Ｐゴシック" panose="020B0600070205080204" pitchFamily="50" charset="-128"/>
              </a:rPr>
              <a:t>６．若き信長公が見た歴史と文化財を巡る稲沢まち歩き</a:t>
            </a:r>
            <a:r>
              <a:rPr lang="en-US" altLang="ja-JP" sz="1600" b="1" kern="0" dirty="0">
                <a:solidFill>
                  <a:schemeClr val="accent2"/>
                </a:solidFill>
                <a:effectLst/>
                <a:latin typeface="メイリオ" panose="020B0604030504040204" pitchFamily="50" charset="-128"/>
                <a:ea typeface="メイリオ" panose="020B0604030504040204" pitchFamily="50" charset="-128"/>
                <a:cs typeface="ＭＳ Ｐゴシック" panose="020B0600070205080204" pitchFamily="50" charset="-128"/>
              </a:rPr>
              <a:t>③</a:t>
            </a:r>
          </a:p>
          <a:p>
            <a:pPr algn="l">
              <a:buNone/>
            </a:pPr>
            <a:endParaRPr lang="ja-JP" altLang="ja-JP" sz="1050" kern="100" dirty="0">
              <a:solidFill>
                <a:schemeClr val="accent2"/>
              </a:solidFill>
              <a:effectLst/>
              <a:latin typeface="メイリオ" panose="020B0604030504040204" pitchFamily="50" charset="-128"/>
              <a:ea typeface="メイリオ" panose="020B0604030504040204" pitchFamily="50" charset="-128"/>
              <a:cs typeface="Times New Roman" panose="02020603050405020304" pitchFamily="18" charset="0"/>
            </a:endParaRPr>
          </a:p>
          <a:p>
            <a:pPr algn="l">
              <a:buNone/>
            </a:pPr>
            <a:r>
              <a:rPr lang="ja-JP" altLang="ja-JP" sz="1200" kern="0" dirty="0">
                <a:effectLst/>
                <a:latin typeface="メイリオ" panose="020B0604030504040204" pitchFamily="50" charset="-128"/>
                <a:ea typeface="メイリオ" panose="020B0604030504040204" pitchFamily="50" charset="-128"/>
                <a:cs typeface="ＭＳ Ｐゴシック" panose="020B0600070205080204" pitchFamily="50" charset="-128"/>
              </a:rPr>
              <a:t>尾張大國霊神社（国府宮）を起点に、周辺の史跡や文化財をガイドと一緒に巡ります。歴史と信仰文化に触れながら、若き信長公の時代に思いを馳せる時間です。</a:t>
            </a:r>
            <a:endParaRPr lang="en-US" altLang="ja-JP" sz="1200" kern="0" dirty="0">
              <a:effectLst/>
              <a:latin typeface="メイリオ" panose="020B0604030504040204" pitchFamily="50" charset="-128"/>
              <a:ea typeface="メイリオ" panose="020B0604030504040204" pitchFamily="50" charset="-128"/>
              <a:cs typeface="ＭＳ Ｐゴシック" panose="020B0600070205080204" pitchFamily="50" charset="-128"/>
            </a:endParaRPr>
          </a:p>
          <a:p>
            <a:pPr algn="l">
              <a:buNone/>
            </a:pPr>
            <a:endParaRPr lang="ja-JP" altLang="ja-JP" sz="1050" kern="100" dirty="0">
              <a:effectLst/>
              <a:latin typeface="メイリオ" panose="020B0604030504040204" pitchFamily="50" charset="-128"/>
              <a:ea typeface="メイリオ" panose="020B0604030504040204" pitchFamily="50" charset="-128"/>
              <a:cs typeface="Times New Roman" panose="02020603050405020304" pitchFamily="18" charset="0"/>
            </a:endParaRPr>
          </a:p>
          <a:p>
            <a:pPr algn="l">
              <a:buNone/>
            </a:pPr>
            <a:r>
              <a:rPr lang="ja-JP" altLang="ja-JP" sz="1050" kern="0" dirty="0">
                <a:effectLst/>
                <a:latin typeface="メイリオ" panose="020B0604030504040204" pitchFamily="50" charset="-128"/>
                <a:ea typeface="メイリオ" panose="020B0604030504040204" pitchFamily="50" charset="-128"/>
                <a:cs typeface="ＭＳ Ｐゴシック" panose="020B0600070205080204" pitchFamily="50" charset="-128"/>
              </a:rPr>
              <a:t>日時：</a:t>
            </a:r>
            <a:r>
              <a:rPr lang="en-US" altLang="ja-JP" sz="1050" kern="0" dirty="0">
                <a:effectLst/>
                <a:latin typeface="メイリオ" panose="020B0604030504040204" pitchFamily="50" charset="-128"/>
                <a:ea typeface="メイリオ" panose="020B0604030504040204" pitchFamily="50" charset="-128"/>
                <a:cs typeface="ＭＳ Ｐゴシック" panose="020B0600070205080204" pitchFamily="50" charset="-128"/>
              </a:rPr>
              <a:t>6</a:t>
            </a:r>
            <a:r>
              <a:rPr lang="ja-JP" altLang="ja-JP" sz="1050" kern="0" dirty="0">
                <a:effectLst/>
                <a:latin typeface="メイリオ" panose="020B0604030504040204" pitchFamily="50" charset="-128"/>
                <a:ea typeface="メイリオ" panose="020B0604030504040204" pitchFamily="50" charset="-128"/>
                <a:cs typeface="ＭＳ Ｐゴシック" panose="020B0600070205080204" pitchFamily="50" charset="-128"/>
              </a:rPr>
              <a:t>月</a:t>
            </a:r>
            <a:r>
              <a:rPr lang="en-US" altLang="ja-JP" sz="1050" kern="0" dirty="0">
                <a:effectLst/>
                <a:latin typeface="メイリオ" panose="020B0604030504040204" pitchFamily="50" charset="-128"/>
                <a:ea typeface="メイリオ" panose="020B0604030504040204" pitchFamily="50" charset="-128"/>
                <a:cs typeface="ＭＳ Ｐゴシック" panose="020B0600070205080204" pitchFamily="50" charset="-128"/>
              </a:rPr>
              <a:t>7</a:t>
            </a:r>
            <a:r>
              <a:rPr lang="ja-JP" altLang="ja-JP" sz="1050" kern="0" dirty="0">
                <a:effectLst/>
                <a:latin typeface="メイリオ" panose="020B0604030504040204" pitchFamily="50" charset="-128"/>
                <a:ea typeface="メイリオ" panose="020B0604030504040204" pitchFamily="50" charset="-128"/>
                <a:cs typeface="ＭＳ Ｐゴシック" panose="020B0600070205080204" pitchFamily="50" charset="-128"/>
              </a:rPr>
              <a:t>日（日）</a:t>
            </a:r>
            <a:r>
              <a:rPr lang="en-US" altLang="ja-JP" sz="1050" kern="0" dirty="0">
                <a:effectLst/>
                <a:latin typeface="メイリオ" panose="020B0604030504040204" pitchFamily="50" charset="-128"/>
                <a:ea typeface="メイリオ" panose="020B0604030504040204" pitchFamily="50" charset="-128"/>
                <a:cs typeface="ＭＳ Ｐゴシック" panose="020B0600070205080204" pitchFamily="50" charset="-128"/>
              </a:rPr>
              <a:t>9</a:t>
            </a:r>
            <a:r>
              <a:rPr lang="en-US" altLang="ja-JP" sz="1050" kern="0" dirty="0">
                <a:solidFill>
                  <a:srgbClr val="000000"/>
                </a:solidFill>
                <a:effectLst/>
                <a:latin typeface="メイリオ" panose="020B0604030504040204" pitchFamily="50" charset="-128"/>
                <a:ea typeface="メイリオ" panose="020B0604030504040204" pitchFamily="50" charset="-128"/>
                <a:cs typeface="ＭＳ Ｐゴシック" panose="020B0600070205080204" pitchFamily="50" charset="-128"/>
              </a:rPr>
              <a:t>:00</a:t>
            </a:r>
            <a:r>
              <a:rPr lang="ja-JP" altLang="ja-JP" sz="1050" kern="0" dirty="0">
                <a:solidFill>
                  <a:srgbClr val="000000"/>
                </a:solidFill>
                <a:effectLst/>
                <a:latin typeface="メイリオ" panose="020B0604030504040204" pitchFamily="50" charset="-128"/>
                <a:ea typeface="メイリオ" panose="020B0604030504040204" pitchFamily="50" charset="-128"/>
                <a:cs typeface="ＭＳ Ｐゴシック" panose="020B0600070205080204" pitchFamily="50" charset="-128"/>
              </a:rPr>
              <a:t>～</a:t>
            </a:r>
            <a:r>
              <a:rPr lang="en-US" altLang="ja-JP" sz="1050" kern="0" dirty="0">
                <a:solidFill>
                  <a:srgbClr val="000000"/>
                </a:solidFill>
                <a:effectLst/>
                <a:latin typeface="メイリオ" panose="020B0604030504040204" pitchFamily="50" charset="-128"/>
                <a:ea typeface="メイリオ" panose="020B0604030504040204" pitchFamily="50" charset="-128"/>
                <a:cs typeface="ＭＳ Ｐゴシック" panose="020B0600070205080204" pitchFamily="50" charset="-128"/>
              </a:rPr>
              <a:t>13:00</a:t>
            </a:r>
            <a:br>
              <a:rPr lang="en-US" altLang="ja-JP" sz="1050" kern="0" dirty="0">
                <a:effectLst/>
                <a:latin typeface="メイリオ" panose="020B0604030504040204" pitchFamily="50" charset="-128"/>
                <a:ea typeface="メイリオ" panose="020B0604030504040204" pitchFamily="50" charset="-128"/>
                <a:cs typeface="ＭＳ Ｐゴシック" panose="020B0600070205080204" pitchFamily="50" charset="-128"/>
              </a:rPr>
            </a:br>
            <a:r>
              <a:rPr lang="ja-JP" altLang="ja-JP" sz="1050" kern="0" dirty="0">
                <a:effectLst/>
                <a:latin typeface="メイリオ" panose="020B0604030504040204" pitchFamily="50" charset="-128"/>
                <a:ea typeface="メイリオ" panose="020B0604030504040204" pitchFamily="50" charset="-128"/>
                <a:cs typeface="ＭＳ Ｐゴシック" panose="020B0600070205080204" pitchFamily="50" charset="-128"/>
              </a:rPr>
              <a:t>定員：</a:t>
            </a:r>
            <a:r>
              <a:rPr lang="en-US" altLang="ja-JP" sz="1050" kern="0" dirty="0">
                <a:effectLst/>
                <a:latin typeface="メイリオ" panose="020B0604030504040204" pitchFamily="50" charset="-128"/>
                <a:ea typeface="メイリオ" panose="020B0604030504040204" pitchFamily="50" charset="-128"/>
                <a:cs typeface="ＭＳ Ｐゴシック" panose="020B0600070205080204" pitchFamily="50" charset="-128"/>
              </a:rPr>
              <a:t>20</a:t>
            </a:r>
            <a:r>
              <a:rPr lang="ja-JP" altLang="ja-JP" sz="1050" kern="0" dirty="0">
                <a:effectLst/>
                <a:latin typeface="メイリオ" panose="020B0604030504040204" pitchFamily="50" charset="-128"/>
                <a:ea typeface="メイリオ" panose="020B0604030504040204" pitchFamily="50" charset="-128"/>
                <a:cs typeface="ＭＳ Ｐゴシック" panose="020B0600070205080204" pitchFamily="50" charset="-128"/>
              </a:rPr>
              <a:t>名（最少催行</a:t>
            </a:r>
            <a:r>
              <a:rPr lang="en-US" altLang="ja-JP" sz="1050" kern="0" dirty="0">
                <a:effectLst/>
                <a:latin typeface="メイリオ" panose="020B0604030504040204" pitchFamily="50" charset="-128"/>
                <a:ea typeface="メイリオ" panose="020B0604030504040204" pitchFamily="50" charset="-128"/>
                <a:cs typeface="ＭＳ Ｐゴシック" panose="020B0600070205080204" pitchFamily="50" charset="-128"/>
              </a:rPr>
              <a:t>5</a:t>
            </a:r>
            <a:r>
              <a:rPr lang="ja-JP" altLang="ja-JP" sz="1050" kern="0" dirty="0">
                <a:effectLst/>
                <a:latin typeface="メイリオ" panose="020B0604030504040204" pitchFamily="50" charset="-128"/>
                <a:ea typeface="メイリオ" panose="020B0604030504040204" pitchFamily="50" charset="-128"/>
                <a:cs typeface="ＭＳ Ｐゴシック" panose="020B0600070205080204" pitchFamily="50" charset="-128"/>
              </a:rPr>
              <a:t>名）</a:t>
            </a:r>
            <a:br>
              <a:rPr lang="en-US" altLang="ja-JP" sz="1050" kern="0" dirty="0">
                <a:effectLst/>
                <a:latin typeface="メイリオ" panose="020B0604030504040204" pitchFamily="50" charset="-128"/>
                <a:ea typeface="メイリオ" panose="020B0604030504040204" pitchFamily="50" charset="-128"/>
                <a:cs typeface="ＭＳ Ｐゴシック" panose="020B0600070205080204" pitchFamily="50" charset="-128"/>
              </a:rPr>
            </a:br>
            <a:r>
              <a:rPr lang="ja-JP" altLang="ja-JP" sz="1050" kern="0" dirty="0">
                <a:effectLst/>
                <a:latin typeface="メイリオ" panose="020B0604030504040204" pitchFamily="50" charset="-128"/>
                <a:ea typeface="メイリオ" panose="020B0604030504040204" pitchFamily="50" charset="-128"/>
                <a:cs typeface="ＭＳ Ｐゴシック" panose="020B0600070205080204" pitchFamily="50" charset="-128"/>
              </a:rPr>
              <a:t>集合・解散： 名鉄国府宮駅　地下改札前</a:t>
            </a:r>
            <a:br>
              <a:rPr lang="en-US" altLang="ja-JP" sz="1050" kern="0" dirty="0">
                <a:effectLst/>
                <a:latin typeface="メイリオ" panose="020B0604030504040204" pitchFamily="50" charset="-128"/>
                <a:ea typeface="メイリオ" panose="020B0604030504040204" pitchFamily="50" charset="-128"/>
                <a:cs typeface="ＭＳ Ｐゴシック" panose="020B0600070205080204" pitchFamily="50" charset="-128"/>
              </a:rPr>
            </a:br>
            <a:r>
              <a:rPr lang="ja-JP" altLang="ja-JP" sz="1050" kern="0" dirty="0">
                <a:effectLst/>
                <a:latin typeface="メイリオ" panose="020B0604030504040204" pitchFamily="50" charset="-128"/>
                <a:ea typeface="メイリオ" panose="020B0604030504040204" pitchFamily="50" charset="-128"/>
                <a:cs typeface="ＭＳ Ｐゴシック" panose="020B0600070205080204" pitchFamily="50" charset="-128"/>
              </a:rPr>
              <a:t>参加費：</a:t>
            </a:r>
            <a:r>
              <a:rPr lang="en-US" altLang="ja-JP" sz="1050" kern="0" dirty="0">
                <a:effectLst/>
                <a:latin typeface="メイリオ" panose="020B0604030504040204" pitchFamily="50" charset="-128"/>
                <a:ea typeface="メイリオ" panose="020B0604030504040204" pitchFamily="50" charset="-128"/>
                <a:cs typeface="ＭＳ Ｐゴシック" panose="020B0600070205080204" pitchFamily="50" charset="-128"/>
              </a:rPr>
              <a:t>1,000</a:t>
            </a:r>
            <a:r>
              <a:rPr lang="ja-JP" altLang="ja-JP" sz="1050" kern="0" dirty="0">
                <a:effectLst/>
                <a:latin typeface="メイリオ" panose="020B0604030504040204" pitchFamily="50" charset="-128"/>
                <a:ea typeface="メイリオ" panose="020B0604030504040204" pitchFamily="50" charset="-128"/>
                <a:cs typeface="ＭＳ Ｐゴシック" panose="020B0600070205080204" pitchFamily="50" charset="-128"/>
              </a:rPr>
              <a:t>円（資料、お茶付）</a:t>
            </a:r>
            <a:br>
              <a:rPr lang="en-US" altLang="ja-JP" sz="1200" kern="0" dirty="0">
                <a:effectLst/>
                <a:latin typeface="メイリオ" panose="020B0604030504040204" pitchFamily="50" charset="-128"/>
                <a:ea typeface="メイリオ" panose="020B0604030504040204" pitchFamily="50" charset="-128"/>
                <a:cs typeface="ＭＳ Ｐゴシック" panose="020B0600070205080204" pitchFamily="50" charset="-128"/>
              </a:rPr>
            </a:br>
            <a:endParaRPr lang="ja-JP" altLang="ja-JP" sz="1050" kern="100" dirty="0">
              <a:effectLst/>
              <a:latin typeface="メイリオ" panose="020B0604030504040204" pitchFamily="50" charset="-128"/>
              <a:ea typeface="メイリオ" panose="020B0604030504040204" pitchFamily="50" charset="-128"/>
              <a:cs typeface="Times New Roman" panose="02020603050405020304" pitchFamily="18" charset="0"/>
            </a:endParaRPr>
          </a:p>
        </p:txBody>
      </p:sp>
      <p:sp>
        <p:nvSpPr>
          <p:cNvPr id="13" name="テキスト ボックス 12">
            <a:extLst>
              <a:ext uri="{FF2B5EF4-FFF2-40B4-BE49-F238E27FC236}">
                <a16:creationId xmlns:a16="http://schemas.microsoft.com/office/drawing/2014/main" id="{7B7C8BB2-05C1-1DDF-A984-3CBE0B0C569D}"/>
              </a:ext>
            </a:extLst>
          </p:cNvPr>
          <p:cNvSpPr txBox="1"/>
          <p:nvPr/>
        </p:nvSpPr>
        <p:spPr>
          <a:xfrm>
            <a:off x="385626" y="7675677"/>
            <a:ext cx="5074398" cy="784830"/>
          </a:xfrm>
          <a:prstGeom prst="rect">
            <a:avLst/>
          </a:prstGeom>
          <a:noFill/>
        </p:spPr>
        <p:txBody>
          <a:bodyPr wrap="square" rtlCol="0">
            <a:spAutoFit/>
          </a:bodyPr>
          <a:lstStyle/>
          <a:p>
            <a:r>
              <a:rPr kumimoji="1" lang="ja-JP" altLang="en-US" sz="1200" dirty="0">
                <a:latin typeface="メイリオ" panose="020B0604030504040204" pitchFamily="50" charset="-128"/>
                <a:ea typeface="メイリオ" panose="020B0604030504040204" pitchFamily="50" charset="-128"/>
              </a:rPr>
              <a:t>企画・実施／いなざわ観光まちづくりラボ（事務局：稲沢市観光協会）</a:t>
            </a:r>
            <a:endParaRPr kumimoji="1" lang="en-US" altLang="ja-JP" sz="1200" dirty="0">
              <a:latin typeface="メイリオ" panose="020B0604030504040204" pitchFamily="50" charset="-128"/>
              <a:ea typeface="メイリオ" panose="020B0604030504040204" pitchFamily="50" charset="-128"/>
            </a:endParaRPr>
          </a:p>
          <a:p>
            <a:r>
              <a:rPr kumimoji="1" lang="ja-JP" altLang="en-US" sz="1200" dirty="0">
                <a:latin typeface="メイリオ" panose="020B0604030504040204" pitchFamily="50" charset="-128"/>
                <a:ea typeface="メイリオ" panose="020B0604030504040204" pitchFamily="50" charset="-128"/>
              </a:rPr>
              <a:t>お問い合わせ先：稲沢市観光協会（電話</a:t>
            </a:r>
            <a:r>
              <a:rPr kumimoji="1" lang="en-US" altLang="ja-JP" sz="1200" dirty="0">
                <a:latin typeface="メイリオ" panose="020B0604030504040204" pitchFamily="50" charset="-128"/>
                <a:ea typeface="メイリオ" panose="020B0604030504040204" pitchFamily="50" charset="-128"/>
              </a:rPr>
              <a:t>0587-22-1414</a:t>
            </a:r>
            <a:r>
              <a:rPr kumimoji="1" lang="ja-JP" altLang="en-US" sz="1200" dirty="0">
                <a:latin typeface="メイリオ" panose="020B0604030504040204" pitchFamily="50" charset="-128"/>
                <a:ea typeface="メイリオ" panose="020B0604030504040204" pitchFamily="50" charset="-128"/>
              </a:rPr>
              <a:t>）</a:t>
            </a:r>
            <a:endParaRPr kumimoji="1" lang="en-US" altLang="ja-JP" sz="1050" dirty="0">
              <a:latin typeface="メイリオ" panose="020B0604030504040204" pitchFamily="50" charset="-128"/>
              <a:ea typeface="メイリオ" panose="020B0604030504040204" pitchFamily="50" charset="-128"/>
            </a:endParaRPr>
          </a:p>
          <a:p>
            <a:endParaRPr kumimoji="1" lang="en-US" altLang="ja-JP" sz="1050" dirty="0">
              <a:latin typeface="メイリオ" panose="020B0604030504040204" pitchFamily="50" charset="-128"/>
              <a:ea typeface="メイリオ" panose="020B0604030504040204" pitchFamily="50" charset="-128"/>
            </a:endParaRPr>
          </a:p>
          <a:p>
            <a:endParaRPr kumimoji="1" lang="en-US" altLang="ja-JP" sz="1050" dirty="0">
              <a:latin typeface="メイリオ" panose="020B0604030504040204" pitchFamily="50" charset="-128"/>
              <a:ea typeface="メイリオ" panose="020B0604030504040204" pitchFamily="50" charset="-128"/>
            </a:endParaRPr>
          </a:p>
        </p:txBody>
      </p:sp>
      <p:sp>
        <p:nvSpPr>
          <p:cNvPr id="14" name="正方形/長方形 13">
            <a:extLst>
              <a:ext uri="{FF2B5EF4-FFF2-40B4-BE49-F238E27FC236}">
                <a16:creationId xmlns:a16="http://schemas.microsoft.com/office/drawing/2014/main" id="{27D71DC8-4D73-FD7A-BBFB-896608A2AAFE}"/>
              </a:ext>
            </a:extLst>
          </p:cNvPr>
          <p:cNvSpPr/>
          <p:nvPr/>
        </p:nvSpPr>
        <p:spPr>
          <a:xfrm>
            <a:off x="225802" y="6746494"/>
            <a:ext cx="6406389" cy="1915886"/>
          </a:xfrm>
          <a:prstGeom prst="rect">
            <a:avLst/>
          </a:pr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accent2"/>
              </a:solidFill>
            </a:endParaRPr>
          </a:p>
        </p:txBody>
      </p:sp>
      <p:sp>
        <p:nvSpPr>
          <p:cNvPr id="15" name="正方形/長方形 14">
            <a:extLst>
              <a:ext uri="{FF2B5EF4-FFF2-40B4-BE49-F238E27FC236}">
                <a16:creationId xmlns:a16="http://schemas.microsoft.com/office/drawing/2014/main" id="{62DD8B12-FB72-53C5-46CB-8B35107598D7}"/>
              </a:ext>
            </a:extLst>
          </p:cNvPr>
          <p:cNvSpPr/>
          <p:nvPr/>
        </p:nvSpPr>
        <p:spPr>
          <a:xfrm>
            <a:off x="209929" y="4425389"/>
            <a:ext cx="6406389" cy="1915886"/>
          </a:xfrm>
          <a:prstGeom prst="rect">
            <a:avLst/>
          </a:prstGeom>
          <a:noFill/>
          <a:ln>
            <a:solidFill>
              <a:schemeClr val="accent2">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n>
                <a:solidFill>
                  <a:schemeClr val="accent4">
                    <a:lumMod val="60000"/>
                    <a:lumOff val="40000"/>
                  </a:schemeClr>
                </a:solidFill>
              </a:ln>
            </a:endParaRPr>
          </a:p>
        </p:txBody>
      </p:sp>
      <p:sp>
        <p:nvSpPr>
          <p:cNvPr id="16" name="正方形/長方形 15">
            <a:extLst>
              <a:ext uri="{FF2B5EF4-FFF2-40B4-BE49-F238E27FC236}">
                <a16:creationId xmlns:a16="http://schemas.microsoft.com/office/drawing/2014/main" id="{5B434F9C-C3E4-9CE3-4B2F-871A97EB9424}"/>
              </a:ext>
            </a:extLst>
          </p:cNvPr>
          <p:cNvSpPr/>
          <p:nvPr/>
        </p:nvSpPr>
        <p:spPr>
          <a:xfrm>
            <a:off x="209931" y="209090"/>
            <a:ext cx="6406389" cy="1978939"/>
          </a:xfrm>
          <a:prstGeom prst="rect">
            <a:avLst/>
          </a:prstGeom>
          <a:noFill/>
          <a:ln>
            <a:solidFill>
              <a:schemeClr val="accent2">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n>
                <a:solidFill>
                  <a:schemeClr val="accent4">
                    <a:lumMod val="60000"/>
                    <a:lumOff val="40000"/>
                  </a:schemeClr>
                </a:solidFill>
              </a:ln>
            </a:endParaRPr>
          </a:p>
        </p:txBody>
      </p:sp>
      <p:sp>
        <p:nvSpPr>
          <p:cNvPr id="17" name="正方形/長方形 16">
            <a:extLst>
              <a:ext uri="{FF2B5EF4-FFF2-40B4-BE49-F238E27FC236}">
                <a16:creationId xmlns:a16="http://schemas.microsoft.com/office/drawing/2014/main" id="{5DA7CEBF-D23A-9282-8D47-2F5BC797E2FE}"/>
              </a:ext>
            </a:extLst>
          </p:cNvPr>
          <p:cNvSpPr/>
          <p:nvPr/>
        </p:nvSpPr>
        <p:spPr>
          <a:xfrm>
            <a:off x="209930" y="2341035"/>
            <a:ext cx="6406389" cy="1915886"/>
          </a:xfrm>
          <a:prstGeom prst="rect">
            <a:avLst/>
          </a:prstGeom>
          <a:noFill/>
          <a:ln>
            <a:solidFill>
              <a:schemeClr val="accent2">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n>
                <a:solidFill>
                  <a:schemeClr val="accent4">
                    <a:lumMod val="60000"/>
                    <a:lumOff val="40000"/>
                  </a:schemeClr>
                </a:solidFill>
              </a:ln>
            </a:endParaRPr>
          </a:p>
        </p:txBody>
      </p:sp>
      <p:sp>
        <p:nvSpPr>
          <p:cNvPr id="19" name="テキスト ボックス 18">
            <a:extLst>
              <a:ext uri="{FF2B5EF4-FFF2-40B4-BE49-F238E27FC236}">
                <a16:creationId xmlns:a16="http://schemas.microsoft.com/office/drawing/2014/main" id="{2F739C0A-3F03-7BF3-89F5-1B3F1F79383F}"/>
              </a:ext>
            </a:extLst>
          </p:cNvPr>
          <p:cNvSpPr txBox="1"/>
          <p:nvPr/>
        </p:nvSpPr>
        <p:spPr>
          <a:xfrm>
            <a:off x="1789723" y="8144491"/>
            <a:ext cx="4064000" cy="561692"/>
          </a:xfrm>
          <a:prstGeom prst="rect">
            <a:avLst/>
          </a:prstGeom>
          <a:noFill/>
        </p:spPr>
        <p:txBody>
          <a:bodyPr wrap="square" rtlCol="0">
            <a:spAutoFit/>
          </a:bodyPr>
          <a:lstStyle/>
          <a:p>
            <a:r>
              <a:rPr kumimoji="1" lang="ja-JP" altLang="en-US" sz="1000" b="1" dirty="0">
                <a:solidFill>
                  <a:srgbClr val="FF0000"/>
                </a:solidFill>
                <a:latin typeface="メイリオ" panose="020B0604030504040204" pitchFamily="50" charset="-128"/>
                <a:ea typeface="メイリオ" panose="020B0604030504040204" pitchFamily="50" charset="-128"/>
              </a:rPr>
              <a:t>ヤバ稲オンパク予約サイト（各プログラムの予約はこちらから）➡</a:t>
            </a:r>
            <a:endParaRPr kumimoji="1" lang="en-US" altLang="ja-JP" sz="1000" b="1" dirty="0">
              <a:solidFill>
                <a:srgbClr val="FF0000"/>
              </a:solidFill>
              <a:latin typeface="メイリオ" panose="020B0604030504040204" pitchFamily="50" charset="-128"/>
              <a:ea typeface="メイリオ" panose="020B0604030504040204" pitchFamily="50" charset="-128"/>
            </a:endParaRPr>
          </a:p>
          <a:p>
            <a:r>
              <a:rPr lang="ja-JP" altLang="ja-JP" sz="1000" b="1" dirty="0">
                <a:latin typeface="メイリオ" panose="020B0604030504040204" pitchFamily="50" charset="-128"/>
                <a:ea typeface="メイリオ" panose="020B0604030504040204" pitchFamily="50" charset="-128"/>
                <a:cs typeface="ＭＳ Ｐゴシック" panose="020B0600070205080204" pitchFamily="50" charset="-128"/>
              </a:rPr>
              <a:t>発売開始：</a:t>
            </a:r>
            <a:r>
              <a:rPr lang="en-US" altLang="ja-JP" sz="1000" b="1" dirty="0">
                <a:latin typeface="メイリオ" panose="020B0604030504040204" pitchFamily="50" charset="-128"/>
                <a:ea typeface="メイリオ" panose="020B0604030504040204" pitchFamily="50" charset="-128"/>
                <a:cs typeface="ＭＳ Ｐゴシック" panose="020B0600070205080204" pitchFamily="50" charset="-128"/>
              </a:rPr>
              <a:t>2026</a:t>
            </a:r>
            <a:r>
              <a:rPr lang="ja-JP" altLang="en-US" sz="1000" b="1" dirty="0">
                <a:latin typeface="メイリオ" panose="020B0604030504040204" pitchFamily="50" charset="-128"/>
                <a:ea typeface="メイリオ" panose="020B0604030504040204" pitchFamily="50" charset="-128"/>
                <a:cs typeface="ＭＳ Ｐゴシック" panose="020B0600070205080204" pitchFamily="50" charset="-128"/>
              </a:rPr>
              <a:t>年</a:t>
            </a:r>
            <a:r>
              <a:rPr lang="en-US" altLang="ja-JP" sz="1000" b="1" dirty="0">
                <a:latin typeface="メイリオ" panose="020B0604030504040204" pitchFamily="50" charset="-128"/>
                <a:ea typeface="メイリオ" panose="020B0604030504040204" pitchFamily="50" charset="-128"/>
                <a:cs typeface="ＭＳ Ｐゴシック" panose="020B0600070205080204" pitchFamily="50" charset="-128"/>
              </a:rPr>
              <a:t>3</a:t>
            </a:r>
            <a:r>
              <a:rPr lang="ja-JP" altLang="en-US" sz="1000" b="1" dirty="0">
                <a:latin typeface="メイリオ" panose="020B0604030504040204" pitchFamily="50" charset="-128"/>
                <a:ea typeface="メイリオ" panose="020B0604030504040204" pitchFamily="50" charset="-128"/>
                <a:cs typeface="ＭＳ Ｐゴシック" panose="020B0600070205080204" pitchFamily="50" charset="-128"/>
              </a:rPr>
              <a:t>月</a:t>
            </a:r>
            <a:r>
              <a:rPr lang="en-US" altLang="ja-JP" sz="1000" b="1" dirty="0">
                <a:latin typeface="メイリオ" panose="020B0604030504040204" pitchFamily="50" charset="-128"/>
                <a:ea typeface="メイリオ" panose="020B0604030504040204" pitchFamily="50" charset="-128"/>
                <a:cs typeface="ＭＳ Ｐゴシック" panose="020B0600070205080204" pitchFamily="50" charset="-128"/>
              </a:rPr>
              <a:t>16</a:t>
            </a:r>
            <a:r>
              <a:rPr lang="ja-JP" altLang="en-US" sz="1000" b="1" dirty="0">
                <a:latin typeface="メイリオ" panose="020B0604030504040204" pitchFamily="50" charset="-128"/>
                <a:ea typeface="メイリオ" panose="020B0604030504040204" pitchFamily="50" charset="-128"/>
                <a:cs typeface="ＭＳ Ｐゴシック" panose="020B0600070205080204" pitchFamily="50" charset="-128"/>
              </a:rPr>
              <a:t>日（月）</a:t>
            </a:r>
            <a:r>
              <a:rPr lang="en-US" altLang="ja-JP" sz="1000" b="1" dirty="0">
                <a:latin typeface="メイリオ" panose="020B0604030504040204" pitchFamily="50" charset="-128"/>
                <a:ea typeface="メイリオ" panose="020B0604030504040204" pitchFamily="50" charset="-128"/>
                <a:cs typeface="ＭＳ Ｐゴシック" panose="020B0600070205080204" pitchFamily="50" charset="-128"/>
              </a:rPr>
              <a:t>9:00</a:t>
            </a:r>
            <a:r>
              <a:rPr lang="ja-JP" altLang="en-US" sz="1000" b="1" dirty="0">
                <a:latin typeface="メイリオ" panose="020B0604030504040204" pitchFamily="50" charset="-128"/>
                <a:ea typeface="メイリオ" panose="020B0604030504040204" pitchFamily="50" charset="-128"/>
                <a:cs typeface="ＭＳ Ｐゴシック" panose="020B0600070205080204" pitchFamily="50" charset="-128"/>
              </a:rPr>
              <a:t>～（先着順）</a:t>
            </a:r>
          </a:p>
          <a:p>
            <a:endParaRPr kumimoji="1" lang="ja-JP" altLang="en-US" sz="1050" dirty="0">
              <a:latin typeface="メイリオ" panose="020B0604030504040204" pitchFamily="50" charset="-128"/>
              <a:ea typeface="メイリオ" panose="020B0604030504040204" pitchFamily="50" charset="-128"/>
            </a:endParaRPr>
          </a:p>
        </p:txBody>
      </p:sp>
      <p:sp>
        <p:nvSpPr>
          <p:cNvPr id="21" name="テキスト ボックス 20">
            <a:extLst>
              <a:ext uri="{FF2B5EF4-FFF2-40B4-BE49-F238E27FC236}">
                <a16:creationId xmlns:a16="http://schemas.microsoft.com/office/drawing/2014/main" id="{2F8382BA-5776-C07D-D4D4-EB25ED968F3E}"/>
              </a:ext>
            </a:extLst>
          </p:cNvPr>
          <p:cNvSpPr txBox="1"/>
          <p:nvPr/>
        </p:nvSpPr>
        <p:spPr>
          <a:xfrm>
            <a:off x="401493" y="6933565"/>
            <a:ext cx="6086745" cy="577081"/>
          </a:xfrm>
          <a:prstGeom prst="rect">
            <a:avLst/>
          </a:prstGeom>
          <a:noFill/>
        </p:spPr>
        <p:txBody>
          <a:bodyPr wrap="square">
            <a:spAutoFit/>
          </a:bodyPr>
          <a:lstStyle/>
          <a:p>
            <a:r>
              <a:rPr kumimoji="1" lang="en-US" altLang="ja-JP" sz="1050" dirty="0">
                <a:latin typeface="メイリオ" panose="020B0604030504040204" pitchFamily="50" charset="-128"/>
                <a:ea typeface="メイリオ" panose="020B0604030504040204" pitchFamily="50" charset="-128"/>
              </a:rPr>
              <a:t>※</a:t>
            </a:r>
            <a:r>
              <a:rPr kumimoji="1" lang="ja-JP" altLang="en-US" sz="1050" dirty="0">
                <a:latin typeface="メイリオ" panose="020B0604030504040204" pitchFamily="50" charset="-128"/>
                <a:ea typeface="メイリオ" panose="020B0604030504040204" pitchFamily="50" charset="-128"/>
              </a:rPr>
              <a:t>いなざわ観光まちづくりラボは、稲沢大好きな市民が集まる観光まちづくりの実践チームです。</a:t>
            </a:r>
            <a:endParaRPr kumimoji="1" lang="en-US" altLang="ja-JP" sz="1050" dirty="0">
              <a:latin typeface="メイリオ" panose="020B0604030504040204" pitchFamily="50" charset="-128"/>
              <a:ea typeface="メイリオ" panose="020B0604030504040204" pitchFamily="50" charset="-128"/>
            </a:endParaRPr>
          </a:p>
          <a:p>
            <a:r>
              <a:rPr kumimoji="1" lang="en-US" altLang="ja-JP" sz="1050" dirty="0">
                <a:latin typeface="メイリオ" panose="020B0604030504040204" pitchFamily="50" charset="-128"/>
                <a:ea typeface="メイリオ" panose="020B0604030504040204" pitchFamily="50" charset="-128"/>
              </a:rPr>
              <a:t>※</a:t>
            </a:r>
            <a:r>
              <a:rPr kumimoji="1" lang="ja-JP" altLang="en-US" sz="1050" dirty="0">
                <a:latin typeface="メイリオ" panose="020B0604030504040204" pitchFamily="50" charset="-128"/>
                <a:ea typeface="メイリオ" panose="020B0604030504040204" pitchFamily="50" charset="-128"/>
              </a:rPr>
              <a:t>ヤバ稲オンパクとは、地元の地域資源を活用した稲沢でしか味わえない現地集合・現地解散型の　</a:t>
            </a:r>
            <a:endParaRPr kumimoji="1" lang="en-US" altLang="ja-JP" sz="1050" dirty="0">
              <a:latin typeface="メイリオ" panose="020B0604030504040204" pitchFamily="50" charset="-128"/>
              <a:ea typeface="メイリオ" panose="020B0604030504040204" pitchFamily="50" charset="-128"/>
            </a:endParaRPr>
          </a:p>
          <a:p>
            <a:r>
              <a:rPr kumimoji="1" lang="ja-JP" altLang="en-US" sz="1050" dirty="0">
                <a:latin typeface="メイリオ" panose="020B0604030504040204" pitchFamily="50" charset="-128"/>
                <a:ea typeface="メイリオ" panose="020B0604030504040204" pitchFamily="50" charset="-128"/>
              </a:rPr>
              <a:t>　体験プログラムです。</a:t>
            </a:r>
            <a:endParaRPr lang="ja-JP" altLang="en-US" sz="1050" dirty="0"/>
          </a:p>
        </p:txBody>
      </p:sp>
      <p:pic>
        <p:nvPicPr>
          <p:cNvPr id="3" name="図 2" descr="QR コード&#10;&#10;AI 生成コンテンツは誤りを含む可能性があります。">
            <a:extLst>
              <a:ext uri="{FF2B5EF4-FFF2-40B4-BE49-F238E27FC236}">
                <a16:creationId xmlns:a16="http://schemas.microsoft.com/office/drawing/2014/main" id="{11BC653E-33EF-59AF-1705-0796F528CA2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743040" y="7746682"/>
            <a:ext cx="648000" cy="648000"/>
          </a:xfrm>
          <a:prstGeom prst="rect">
            <a:avLst/>
          </a:prstGeom>
        </p:spPr>
      </p:pic>
    </p:spTree>
    <p:extLst>
      <p:ext uri="{BB962C8B-B14F-4D97-AF65-F5344CB8AC3E}">
        <p14:creationId xmlns:p14="http://schemas.microsoft.com/office/powerpoint/2010/main" val="1600701172"/>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テーマ">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133</TotalTime>
  <Words>859</Words>
  <Application>Microsoft Office PowerPoint</Application>
  <PresentationFormat>画面に合わせる (4:3)</PresentationFormat>
  <Paragraphs>50</Paragraphs>
  <Slides>2</Slides>
  <Notes>1</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2</vt:i4>
      </vt:variant>
    </vt:vector>
  </HeadingPairs>
  <TitlesOfParts>
    <vt:vector size="10" baseType="lpstr">
      <vt:lpstr>ＭＳ Ｐゴシック</vt:lpstr>
      <vt:lpstr>メイリオ</vt:lpstr>
      <vt:lpstr>游ゴシック</vt:lpstr>
      <vt:lpstr>游明朝</vt:lpstr>
      <vt:lpstr>Aptos</vt:lpstr>
      <vt:lpstr>Aptos Display</vt:lpstr>
      <vt:lpstr>Arial</vt:lpstr>
      <vt:lpstr>Office テーマ</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仁志 酒井</dc:creator>
  <cp:lastModifiedBy>user</cp:lastModifiedBy>
  <cp:revision>10</cp:revision>
  <cp:lastPrinted>2026-02-26T01:19:21Z</cp:lastPrinted>
  <dcterms:created xsi:type="dcterms:W3CDTF">2026-02-22T02:21:31Z</dcterms:created>
  <dcterms:modified xsi:type="dcterms:W3CDTF">2026-02-26T01:24:10Z</dcterms:modified>
</cp:coreProperties>
</file>